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66" r:id="rId3"/>
    <p:sldId id="367" r:id="rId4"/>
    <p:sldId id="259" r:id="rId5"/>
    <p:sldId id="260" r:id="rId6"/>
    <p:sldId id="263" r:id="rId7"/>
    <p:sldId id="266" r:id="rId8"/>
    <p:sldId id="264" r:id="rId9"/>
    <p:sldId id="267" r:id="rId10"/>
    <p:sldId id="268" r:id="rId11"/>
    <p:sldId id="351" r:id="rId12"/>
    <p:sldId id="269" r:id="rId13"/>
    <p:sldId id="270" r:id="rId14"/>
    <p:sldId id="363" r:id="rId15"/>
    <p:sldId id="364" r:id="rId16"/>
    <p:sldId id="271" r:id="rId17"/>
    <p:sldId id="365" r:id="rId18"/>
    <p:sldId id="368" r:id="rId19"/>
    <p:sldId id="369" r:id="rId20"/>
    <p:sldId id="370" r:id="rId21"/>
    <p:sldId id="381" r:id="rId22"/>
    <p:sldId id="371" r:id="rId23"/>
    <p:sldId id="372" r:id="rId24"/>
    <p:sldId id="373" r:id="rId25"/>
    <p:sldId id="375" r:id="rId26"/>
    <p:sldId id="374" r:id="rId27"/>
    <p:sldId id="376" r:id="rId28"/>
    <p:sldId id="377" r:id="rId29"/>
    <p:sldId id="382" r:id="rId30"/>
    <p:sldId id="378" r:id="rId31"/>
    <p:sldId id="379" r:id="rId32"/>
    <p:sldId id="380"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91"/>
    <p:restoredTop sz="94674"/>
  </p:normalViewPr>
  <p:slideViewPr>
    <p:cSldViewPr snapToGrid="0" snapToObjects="1">
      <p:cViewPr varScale="1">
        <p:scale>
          <a:sx n="117" d="100"/>
          <a:sy n="117" d="100"/>
        </p:scale>
        <p:origin x="176" y="9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e-DE"/>
              <a:t>Mastertitelformat bearbeiten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8/26/19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8/26/19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9796027F-7875-4030-9381-8BD8C4F21935}" type="datetimeFigureOut">
              <a:rPr lang="en-US" dirty="0"/>
              <a:t>8/26/19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8/26/19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8/26/19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8/26/19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8/26/19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e-DE"/>
              <a:t>Mastertitelformat bearbeiten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7" name="Date Placeholder 4"/>
          <p:cNvSpPr>
            <a:spLocks noGrp="1"/>
          </p:cNvSpPr>
          <p:nvPr>
            <p:ph type="dt" sz="half" idx="10"/>
          </p:nvPr>
        </p:nvSpPr>
        <p:spPr/>
        <p:txBody>
          <a:bodyPr/>
          <a:lstStyle/>
          <a:p>
            <a:fld id="{4509A250-FF31-4206-8172-F9D3106AACB1}" type="datetimeFigureOut">
              <a:rPr lang="en-US" dirty="0"/>
              <a:t>8/26/19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e-DE"/>
              <a:t>Mastertitelformat bearbeiten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4509A250-FF31-4206-8172-F9D3106AACB1}" type="datetimeFigureOut">
              <a:rPr lang="en-US" dirty="0"/>
              <a:t>8/26/19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4509A250-FF31-4206-8172-F9D3106AACB1}" type="datetimeFigureOut">
              <a:rPr lang="en-US" dirty="0"/>
              <a:t>8/26/19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e-DE"/>
              <a:t>Mastertitelformat bearbeiten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4509A250-FF31-4206-8172-F9D3106AACB1}" type="datetimeFigureOut">
              <a:rPr lang="en-US" dirty="0"/>
              <a:t>8/26/19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e-DE"/>
              <a:t>Mastertitelformat bearbeiten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e-DE"/>
              <a:t>Mastertextformat bearbeiten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4509A250-FF31-4206-8172-F9D3106AACB1}" type="datetimeFigureOut">
              <a:rPr lang="en-US" dirty="0"/>
              <a:t>8/26/19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4509A250-FF31-4206-8172-F9D3106AACB1}" type="datetimeFigureOut">
              <a:rPr lang="en-US" dirty="0"/>
              <a:t>8/26/19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a:t>Mastertitelformat bearbeiten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8/26/19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a:t>Mastertitelformat bearbeiten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8/26/19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e-DE"/>
              <a:t>Mastertitelformat bearbeiten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7" name="Picture 6"/>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email">
            <a:extLst>
              <a:ext uri="{28A0092B-C50C-407E-A947-70E740481C1C}">
                <a14:useLocalDpi xmlns:a14="http://schemas.microsoft.com/office/drawing/2010/main"/>
              </a:ext>
            </a:extLst>
          </a:blip>
          <a:srcRect/>
          <a:stretch/>
        </p:blipFill>
        <p:spPr>
          <a:xfrm>
            <a:off x="7999412" y="0"/>
            <a:ext cx="1603387" cy="1141407"/>
          </a:xfrm>
          <a:prstGeom prst="rect">
            <a:avLst/>
          </a:prstGeom>
        </p:spPr>
      </p:pic>
      <p:pic>
        <p:nvPicPr>
          <p:cNvPr id="10" name="Picture 9"/>
          <p:cNvPicPr>
            <a:picLocks noChangeAspect="1"/>
          </p:cNvPicPr>
          <p:nvPr/>
        </p:nvPicPr>
        <p:blipFill rotWithShape="1">
          <a:blip r:embed="rId22" cstate="email">
            <a:extLst>
              <a:ext uri="{28A0092B-C50C-407E-A947-70E740481C1C}">
                <a14:useLocalDpi xmlns:a14="http://schemas.microsoft.com/office/drawing/2010/main"/>
              </a:ext>
            </a:extLst>
          </a:blip>
          <a:srcRect/>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e-DE"/>
              <a:t>Mastertitelformat bearbeiten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8/26/19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ideo" Target="https://www.youtube.com/embed/g_IOBuxAYkM?feature=oembed" TargetMode="External"/><Relationship Id="rId4" Type="http://schemas.openxmlformats.org/officeDocument/2006/relationships/hyperlink" Target="https://www.youtube.com/watch?v=g_IOBuxAYkM&amp;fbclid=IwAR0aS_oFRMsPLJlVJK1XAVDkYkS-LhT9wxV9GZTgu8OJqB-d28AdojFHXU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russischekirchebern.ch/2018/die-gleichniserzahlung-vom-barmherzigen-samariter-4/" TargetMode="Externa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de.wikipedia.org/wiki/%C3%9Cbereinkommen_zur_einheitlichen_Feststellung_von_Regeln_%C3%BCber_die_Hilfeleistung_und_Bergung_in_Seenot"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watson.ch/international/448423327-vicking-sky-kreuzfahrtschiff-geraet-vor-norwegen-in-seenot" TargetMode="External"/><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F7FC2E5-92D9-0E42-A42B-330EFE97E9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401319">
            <a:off x="5929125" y="1288295"/>
            <a:ext cx="5915532" cy="3947787"/>
          </a:xfrm>
          <a:prstGeom prst="rect">
            <a:avLst/>
          </a:prstGeom>
          <a:ln>
            <a:noFill/>
          </a:ln>
          <a:effectLst>
            <a:softEdge rad="112500"/>
          </a:effectLst>
        </p:spPr>
      </p:pic>
      <p:sp>
        <p:nvSpPr>
          <p:cNvPr id="2" name="Titel 1">
            <a:extLst>
              <a:ext uri="{FF2B5EF4-FFF2-40B4-BE49-F238E27FC236}">
                <a16:creationId xmlns:a16="http://schemas.microsoft.com/office/drawing/2014/main" id="{55341106-6310-E44A-83D2-6B94333AF6D0}"/>
              </a:ext>
            </a:extLst>
          </p:cNvPr>
          <p:cNvSpPr>
            <a:spLocks noGrp="1"/>
          </p:cNvSpPr>
          <p:nvPr>
            <p:ph type="ctrTitle"/>
          </p:nvPr>
        </p:nvSpPr>
        <p:spPr>
          <a:xfrm>
            <a:off x="731521" y="2528237"/>
            <a:ext cx="7068228" cy="2361398"/>
          </a:xfrm>
        </p:spPr>
        <p:txBody>
          <a:bodyPr/>
          <a:lstStyle/>
          <a:p>
            <a:r>
              <a:rPr lang="de-DE" b="1" dirty="0"/>
              <a:t>Ein Platz frei…           in unserer Kirche!</a:t>
            </a:r>
            <a:br>
              <a:rPr lang="de-DE" dirty="0"/>
            </a:br>
            <a:endParaRPr lang="de-DE" dirty="0"/>
          </a:p>
        </p:txBody>
      </p:sp>
      <p:sp>
        <p:nvSpPr>
          <p:cNvPr id="3" name="Untertitel 2">
            <a:extLst>
              <a:ext uri="{FF2B5EF4-FFF2-40B4-BE49-F238E27FC236}">
                <a16:creationId xmlns:a16="http://schemas.microsoft.com/office/drawing/2014/main" id="{B353206C-1215-864A-9AE6-E9250228BDBC}"/>
              </a:ext>
            </a:extLst>
          </p:cNvPr>
          <p:cNvSpPr>
            <a:spLocks noGrp="1"/>
          </p:cNvSpPr>
          <p:nvPr>
            <p:ph type="subTitle" idx="1"/>
          </p:nvPr>
        </p:nvSpPr>
        <p:spPr>
          <a:xfrm>
            <a:off x="837320" y="5378738"/>
            <a:ext cx="10305525" cy="861420"/>
          </a:xfrm>
        </p:spPr>
        <p:txBody>
          <a:bodyPr>
            <a:normAutofit/>
          </a:bodyPr>
          <a:lstStyle/>
          <a:p>
            <a:r>
              <a:rPr lang="de-DE" sz="3200" b="1" dirty="0">
                <a:solidFill>
                  <a:srgbClr val="FFC000"/>
                </a:solidFill>
              </a:rPr>
              <a:t>Auf dass das Sterben im Mittelmeer endet</a:t>
            </a:r>
          </a:p>
        </p:txBody>
      </p:sp>
    </p:spTree>
    <p:extLst>
      <p:ext uri="{BB962C8B-B14F-4D97-AF65-F5344CB8AC3E}">
        <p14:creationId xmlns:p14="http://schemas.microsoft.com/office/powerpoint/2010/main" val="3062621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E6FCCE-6928-487C-A1C1-ADCA170D76F1}"/>
              </a:ext>
            </a:extLst>
          </p:cNvPr>
          <p:cNvSpPr>
            <a:spLocks noGrp="1"/>
          </p:cNvSpPr>
          <p:nvPr>
            <p:ph type="title"/>
          </p:nvPr>
        </p:nvSpPr>
        <p:spPr/>
        <p:txBody>
          <a:bodyPr/>
          <a:lstStyle/>
          <a:p>
            <a:r>
              <a:rPr lang="de-DE" b="1" dirty="0"/>
              <a:t>Sie erinnern sich noch?</a:t>
            </a:r>
            <a:br>
              <a:rPr lang="de-DE" b="1" dirty="0"/>
            </a:br>
            <a:br>
              <a:rPr lang="de-DE" b="1" dirty="0"/>
            </a:br>
            <a:br>
              <a:rPr lang="de-DE" b="1" dirty="0"/>
            </a:br>
            <a:r>
              <a:rPr lang="de-DE" b="1" dirty="0"/>
              <a:t>2. Sept. 2015</a:t>
            </a:r>
          </a:p>
        </p:txBody>
      </p:sp>
      <p:pic>
        <p:nvPicPr>
          <p:cNvPr id="5" name="Inhaltsplatzhalter 4">
            <a:extLst>
              <a:ext uri="{FF2B5EF4-FFF2-40B4-BE49-F238E27FC236}">
                <a16:creationId xmlns:a16="http://schemas.microsoft.com/office/drawing/2014/main" id="{D8190E3C-B75D-4DFE-9CC9-C7BDE595B85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153797" y="1246431"/>
            <a:ext cx="6943693" cy="5212400"/>
          </a:xfrm>
        </p:spPr>
      </p:pic>
    </p:spTree>
    <p:extLst>
      <p:ext uri="{BB962C8B-B14F-4D97-AF65-F5344CB8AC3E}">
        <p14:creationId xmlns:p14="http://schemas.microsoft.com/office/powerpoint/2010/main" val="170786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A4DC25-FBBC-4C7C-9E4B-81ACA9542371}"/>
              </a:ext>
            </a:extLst>
          </p:cNvPr>
          <p:cNvSpPr>
            <a:spLocks noGrp="1"/>
          </p:cNvSpPr>
          <p:nvPr>
            <p:ph type="title"/>
          </p:nvPr>
        </p:nvSpPr>
        <p:spPr/>
        <p:txBody>
          <a:bodyPr/>
          <a:lstStyle/>
          <a:p>
            <a:r>
              <a:rPr lang="de-DE" b="1" dirty="0"/>
              <a:t>Okt. 2013 - Lampedusa</a:t>
            </a:r>
          </a:p>
        </p:txBody>
      </p:sp>
      <p:pic>
        <p:nvPicPr>
          <p:cNvPr id="6" name="Grafik 5">
            <a:extLst>
              <a:ext uri="{FF2B5EF4-FFF2-40B4-BE49-F238E27FC236}">
                <a16:creationId xmlns:a16="http://schemas.microsoft.com/office/drawing/2014/main" id="{ADC3F2C9-D9FF-5B49-A1D8-C25CD621C4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2234" y="1372507"/>
            <a:ext cx="7848600" cy="5245100"/>
          </a:xfrm>
          <a:prstGeom prst="rect">
            <a:avLst/>
          </a:prstGeom>
        </p:spPr>
      </p:pic>
    </p:spTree>
    <p:extLst>
      <p:ext uri="{BB962C8B-B14F-4D97-AF65-F5344CB8AC3E}">
        <p14:creationId xmlns:p14="http://schemas.microsoft.com/office/powerpoint/2010/main" val="110280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B33AA0-9B02-4D4F-895F-365E718C1A3B}"/>
              </a:ext>
            </a:extLst>
          </p:cNvPr>
          <p:cNvSpPr>
            <a:spLocks noGrp="1"/>
          </p:cNvSpPr>
          <p:nvPr>
            <p:ph type="title"/>
          </p:nvPr>
        </p:nvSpPr>
        <p:spPr>
          <a:xfrm>
            <a:off x="646111" y="452718"/>
            <a:ext cx="9404723" cy="743036"/>
          </a:xfrm>
        </p:spPr>
        <p:txBody>
          <a:bodyPr/>
          <a:lstStyle/>
          <a:p>
            <a:r>
              <a:rPr lang="de-DE" dirty="0"/>
              <a:t>Ärzte ohne Grenzen am 05.08.2019</a:t>
            </a:r>
          </a:p>
        </p:txBody>
      </p:sp>
      <p:pic>
        <p:nvPicPr>
          <p:cNvPr id="12" name="Onlinemedien 11" descr="ZurÃ¼ck im Mittelmeer | Ãrzte ohne Grenzen">
            <a:hlinkClick r:id="" action="ppaction://media"/>
            <a:extLst>
              <a:ext uri="{FF2B5EF4-FFF2-40B4-BE49-F238E27FC236}">
                <a16:creationId xmlns:a16="http://schemas.microsoft.com/office/drawing/2014/main" id="{0971C503-7386-C74D-8E14-C5057DC1D405}"/>
              </a:ext>
            </a:extLst>
          </p:cNvPr>
          <p:cNvPicPr>
            <a:picLocks noRot="1" noChangeAspect="1"/>
          </p:cNvPicPr>
          <p:nvPr>
            <a:videoFile r:link="rId1"/>
          </p:nvPr>
        </p:nvPicPr>
        <p:blipFill>
          <a:blip r:embed="rId3"/>
          <a:stretch>
            <a:fillRect/>
          </a:stretch>
        </p:blipFill>
        <p:spPr>
          <a:xfrm>
            <a:off x="1517302" y="1195754"/>
            <a:ext cx="8912888" cy="5013500"/>
          </a:xfrm>
          <a:prstGeom prst="rect">
            <a:avLst/>
          </a:prstGeom>
        </p:spPr>
      </p:pic>
      <p:sp>
        <p:nvSpPr>
          <p:cNvPr id="3" name="Rechteck 2">
            <a:extLst>
              <a:ext uri="{FF2B5EF4-FFF2-40B4-BE49-F238E27FC236}">
                <a16:creationId xmlns:a16="http://schemas.microsoft.com/office/drawing/2014/main" id="{14CF4A18-E07F-C647-BAC6-832EFEF20C57}"/>
              </a:ext>
            </a:extLst>
          </p:cNvPr>
          <p:cNvSpPr/>
          <p:nvPr/>
        </p:nvSpPr>
        <p:spPr>
          <a:xfrm>
            <a:off x="1441622" y="6407903"/>
            <a:ext cx="10033687" cy="276999"/>
          </a:xfrm>
          <a:prstGeom prst="rect">
            <a:avLst/>
          </a:prstGeom>
        </p:spPr>
        <p:txBody>
          <a:bodyPr wrap="square">
            <a:spAutoFit/>
          </a:bodyPr>
          <a:lstStyle/>
          <a:p>
            <a:r>
              <a:rPr lang="de-DE" sz="1200" dirty="0">
                <a:hlinkClick r:id="rId4"/>
              </a:rPr>
              <a:t>https://www.youtube.com/watch?v=g_IOBuxAYkM&amp;fbclid=IwAR0aS_oFRMsPLJlVJK1XAVDkYkS-LhT9wxV9GZTgu8OJqB-d28AdojFHXUM</a:t>
            </a:r>
            <a:r>
              <a:rPr lang="de-DE" sz="1200" dirty="0"/>
              <a:t> </a:t>
            </a:r>
          </a:p>
        </p:txBody>
      </p:sp>
    </p:spTree>
    <p:extLst>
      <p:ext uri="{BB962C8B-B14F-4D97-AF65-F5344CB8AC3E}">
        <p14:creationId xmlns:p14="http://schemas.microsoft.com/office/powerpoint/2010/main" val="152724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A5FF8875-B401-6E4F-8CBE-A95FE128F9E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54252" y="3768368"/>
            <a:ext cx="5824624" cy="2679699"/>
          </a:xfrm>
          <a:prstGeom prst="rect">
            <a:avLst/>
          </a:prstGeom>
        </p:spPr>
      </p:pic>
      <p:pic>
        <p:nvPicPr>
          <p:cNvPr id="4" name="Grafik 3">
            <a:extLst>
              <a:ext uri="{FF2B5EF4-FFF2-40B4-BE49-F238E27FC236}">
                <a16:creationId xmlns:a16="http://schemas.microsoft.com/office/drawing/2014/main" id="{C89D390D-DAE6-964E-8743-503A78851E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00077" y="3768368"/>
            <a:ext cx="4762500" cy="2679700"/>
          </a:xfrm>
          <a:prstGeom prst="rect">
            <a:avLst/>
          </a:prstGeom>
        </p:spPr>
      </p:pic>
      <p:pic>
        <p:nvPicPr>
          <p:cNvPr id="6" name="Grafik 5">
            <a:extLst>
              <a:ext uri="{FF2B5EF4-FFF2-40B4-BE49-F238E27FC236}">
                <a16:creationId xmlns:a16="http://schemas.microsoft.com/office/drawing/2014/main" id="{A22F0FE6-2D33-814B-B270-453C287C2D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47516" y="237392"/>
            <a:ext cx="6096000" cy="3429000"/>
          </a:xfrm>
          <a:prstGeom prst="rect">
            <a:avLst/>
          </a:prstGeom>
        </p:spPr>
      </p:pic>
    </p:spTree>
    <p:extLst>
      <p:ext uri="{BB962C8B-B14F-4D97-AF65-F5344CB8AC3E}">
        <p14:creationId xmlns:p14="http://schemas.microsoft.com/office/powerpoint/2010/main" val="1665648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6C6BFE7-C079-5E4A-9204-C6950F23346C}"/>
              </a:ext>
            </a:extLst>
          </p:cNvPr>
          <p:cNvPicPr>
            <a:picLocks noChangeAspect="1"/>
          </p:cNvPicPr>
          <p:nvPr/>
        </p:nvPicPr>
        <p:blipFill>
          <a:blip r:embed="rId2"/>
          <a:stretch>
            <a:fillRect/>
          </a:stretch>
        </p:blipFill>
        <p:spPr>
          <a:xfrm>
            <a:off x="3004457" y="0"/>
            <a:ext cx="7234813" cy="6850463"/>
          </a:xfrm>
          <a:prstGeom prst="rect">
            <a:avLst/>
          </a:prstGeom>
        </p:spPr>
      </p:pic>
    </p:spTree>
    <p:extLst>
      <p:ext uri="{BB962C8B-B14F-4D97-AF65-F5344CB8AC3E}">
        <p14:creationId xmlns:p14="http://schemas.microsoft.com/office/powerpoint/2010/main" val="182130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E0B70371-A1CB-024D-BE1C-9845884002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1107" y="0"/>
            <a:ext cx="10329786" cy="6858000"/>
          </a:xfrm>
          <a:prstGeom prst="rect">
            <a:avLst/>
          </a:prstGeom>
        </p:spPr>
      </p:pic>
      <p:sp>
        <p:nvSpPr>
          <p:cNvPr id="7" name="Inhaltsplatzhalter 2">
            <a:extLst>
              <a:ext uri="{FF2B5EF4-FFF2-40B4-BE49-F238E27FC236}">
                <a16:creationId xmlns:a16="http://schemas.microsoft.com/office/drawing/2014/main" id="{014D26F8-002C-9D43-9A17-5C8DCDCBCB74}"/>
              </a:ext>
            </a:extLst>
          </p:cNvPr>
          <p:cNvSpPr txBox="1">
            <a:spLocks/>
          </p:cNvSpPr>
          <p:nvPr/>
        </p:nvSpPr>
        <p:spPr>
          <a:xfrm>
            <a:off x="7603488" y="5922092"/>
            <a:ext cx="4426962" cy="39515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de-DE" sz="1200" b="1" dirty="0"/>
              <a:t>https://data2.unhcr.org/en/</a:t>
            </a:r>
            <a:r>
              <a:rPr lang="de-DE" sz="1200" b="1" dirty="0" err="1"/>
              <a:t>situations</a:t>
            </a:r>
            <a:r>
              <a:rPr lang="de-DE" sz="1200" b="1" dirty="0"/>
              <a:t>/</a:t>
            </a:r>
            <a:r>
              <a:rPr lang="de-DE" sz="1200" b="1" dirty="0" err="1"/>
              <a:t>mediterranean</a:t>
            </a:r>
            <a:endParaRPr lang="de-DE" sz="1200" b="1" dirty="0"/>
          </a:p>
        </p:txBody>
      </p:sp>
    </p:spTree>
    <p:extLst>
      <p:ext uri="{BB962C8B-B14F-4D97-AF65-F5344CB8AC3E}">
        <p14:creationId xmlns:p14="http://schemas.microsoft.com/office/powerpoint/2010/main" val="2518484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9019E7-D028-D940-90E3-C6FCC265009F}"/>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8E9067A3-5F92-F940-AAC8-46D8DAAF6720}"/>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C7365F64-4326-714C-B25B-AA236E2FAA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39" y="452718"/>
            <a:ext cx="12209278" cy="6155210"/>
          </a:xfrm>
          <a:prstGeom prst="rect">
            <a:avLst/>
          </a:prstGeom>
        </p:spPr>
      </p:pic>
      <p:pic>
        <p:nvPicPr>
          <p:cNvPr id="6" name="Grafik 5">
            <a:extLst>
              <a:ext uri="{FF2B5EF4-FFF2-40B4-BE49-F238E27FC236}">
                <a16:creationId xmlns:a16="http://schemas.microsoft.com/office/drawing/2014/main" id="{BA17F9F2-0B7C-7342-AD83-B5CDA692E5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20888" y="126206"/>
            <a:ext cx="4026750" cy="1306217"/>
          </a:xfrm>
          <a:prstGeom prst="rect">
            <a:avLst/>
          </a:prstGeom>
          <a:ln w="38100" cap="sq">
            <a:solidFill>
              <a:srgbClr val="000000"/>
            </a:solidFill>
            <a:miter lim="800000"/>
          </a:ln>
          <a:effectLst>
            <a:outerShdw blurRad="57150" dist="50800" dir="2700000" algn="tl" rotWithShape="0">
              <a:srgbClr val="000000">
                <a:alpha val="40000"/>
              </a:srgbClr>
            </a:outerShdw>
          </a:effectLst>
        </p:spPr>
      </p:pic>
      <p:pic>
        <p:nvPicPr>
          <p:cNvPr id="7" name="Grafik 6">
            <a:extLst>
              <a:ext uri="{FF2B5EF4-FFF2-40B4-BE49-F238E27FC236}">
                <a16:creationId xmlns:a16="http://schemas.microsoft.com/office/drawing/2014/main" id="{A2777C59-FF83-F441-BC98-E1106AFFE08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52067" y="4952297"/>
            <a:ext cx="3995571" cy="1296102"/>
          </a:xfrm>
          <a:prstGeom prst="rect">
            <a:avLst/>
          </a:prstGeom>
          <a:ln w="38100" cap="sq">
            <a:solidFill>
              <a:srgbClr val="000000"/>
            </a:solidFill>
            <a:miter lim="800000"/>
          </a:ln>
          <a:effectLst>
            <a:outerShdw blurRad="57150" dist="50800" dir="2700000" algn="tl" rotWithShape="0">
              <a:srgbClr val="000000">
                <a:alpha val="40000"/>
              </a:srgbClr>
            </a:outerShdw>
          </a:effectLst>
        </p:spPr>
      </p:pic>
      <p:pic>
        <p:nvPicPr>
          <p:cNvPr id="8" name="Grafik 7">
            <a:extLst>
              <a:ext uri="{FF2B5EF4-FFF2-40B4-BE49-F238E27FC236}">
                <a16:creationId xmlns:a16="http://schemas.microsoft.com/office/drawing/2014/main" id="{1E7C9AB0-A378-174D-8225-436C25F5ECB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54730" y="126206"/>
            <a:ext cx="2293742" cy="1205384"/>
          </a:xfrm>
          <a:prstGeom prst="rect">
            <a:avLst/>
          </a:prstGeom>
        </p:spPr>
      </p:pic>
      <p:sp>
        <p:nvSpPr>
          <p:cNvPr id="9" name="Textfeld 8">
            <a:extLst>
              <a:ext uri="{FF2B5EF4-FFF2-40B4-BE49-F238E27FC236}">
                <a16:creationId xmlns:a16="http://schemas.microsoft.com/office/drawing/2014/main" id="{AEE2586F-CF96-0C46-B4E4-1C4B2C70608B}"/>
              </a:ext>
            </a:extLst>
          </p:cNvPr>
          <p:cNvSpPr txBox="1"/>
          <p:nvPr/>
        </p:nvSpPr>
        <p:spPr>
          <a:xfrm>
            <a:off x="364993" y="1304887"/>
            <a:ext cx="1079863" cy="584775"/>
          </a:xfrm>
          <a:prstGeom prst="rect">
            <a:avLst/>
          </a:prstGeom>
          <a:solidFill>
            <a:schemeClr val="tx1"/>
          </a:solidFill>
        </p:spPr>
        <p:txBody>
          <a:bodyPr wrap="square" rtlCol="0">
            <a:spAutoFit/>
          </a:bodyPr>
          <a:lstStyle/>
          <a:p>
            <a:pPr algn="ctr"/>
            <a:r>
              <a:rPr lang="de-DE" sz="3200" b="1" dirty="0">
                <a:solidFill>
                  <a:schemeClr val="bg1"/>
                </a:solidFill>
                <a:latin typeface="Book Antiqua" panose="02040602050305030304" pitchFamily="18" charset="0"/>
                <a:cs typeface="Times New Roman" panose="02020603050405020304" pitchFamily="18" charset="0"/>
              </a:rPr>
              <a:t>2019</a:t>
            </a:r>
          </a:p>
        </p:txBody>
      </p:sp>
    </p:spTree>
    <p:extLst>
      <p:ext uri="{BB962C8B-B14F-4D97-AF65-F5344CB8AC3E}">
        <p14:creationId xmlns:p14="http://schemas.microsoft.com/office/powerpoint/2010/main" val="2044421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3E2CF-D46B-C341-9544-02F3A3B0D5F1}"/>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64327A8-EE42-CB44-B376-42C757B87F5F}"/>
              </a:ext>
            </a:extLst>
          </p:cNvPr>
          <p:cNvSpPr>
            <a:spLocks noGrp="1"/>
          </p:cNvSpPr>
          <p:nvPr>
            <p:ph idx="1"/>
          </p:nvPr>
        </p:nvSpPr>
        <p:spPr/>
        <p:txBody>
          <a:bodyPr/>
          <a:lstStyle/>
          <a:p>
            <a:endParaRPr lang="de-DE"/>
          </a:p>
        </p:txBody>
      </p:sp>
      <p:pic>
        <p:nvPicPr>
          <p:cNvPr id="4" name="Grafik 3">
            <a:extLst>
              <a:ext uri="{FF2B5EF4-FFF2-40B4-BE49-F238E27FC236}">
                <a16:creationId xmlns:a16="http://schemas.microsoft.com/office/drawing/2014/main" id="{F0602349-0185-3C45-BF4B-0596CC63EE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8120" y="0"/>
            <a:ext cx="10095759" cy="6858000"/>
          </a:xfrm>
          <a:prstGeom prst="rect">
            <a:avLst/>
          </a:prstGeom>
        </p:spPr>
      </p:pic>
      <p:pic>
        <p:nvPicPr>
          <p:cNvPr id="6" name="Grafik 5">
            <a:extLst>
              <a:ext uri="{FF2B5EF4-FFF2-40B4-BE49-F238E27FC236}">
                <a16:creationId xmlns:a16="http://schemas.microsoft.com/office/drawing/2014/main" id="{510E91F0-4BE7-F947-8B2E-D6EECD55A55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21002" y="5596933"/>
            <a:ext cx="5322878" cy="1215789"/>
          </a:xfrm>
          <a:prstGeom prst="rect">
            <a:avLst/>
          </a:prstGeom>
          <a:ln w="38100" cap="sq">
            <a:solidFill>
              <a:srgbClr val="000000"/>
            </a:solidFill>
            <a:miter lim="800000"/>
          </a:ln>
          <a:effectLst>
            <a:outerShdw blurRad="57150" dist="50800" dir="2700000" algn="tl" rotWithShape="0">
              <a:srgbClr val="000000">
                <a:alpha val="40000"/>
              </a:srgbClr>
            </a:outerShdw>
          </a:effectLst>
        </p:spPr>
      </p:pic>
      <p:pic>
        <p:nvPicPr>
          <p:cNvPr id="7" name="Grafik 6">
            <a:extLst>
              <a:ext uri="{FF2B5EF4-FFF2-40B4-BE49-F238E27FC236}">
                <a16:creationId xmlns:a16="http://schemas.microsoft.com/office/drawing/2014/main" id="{C54AE6DC-5219-9241-97D8-616C545CD3B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121" y="5134059"/>
            <a:ext cx="3899523" cy="1369722"/>
          </a:xfrm>
          <a:prstGeom prst="rect">
            <a:avLst/>
          </a:prstGeom>
          <a:ln w="38100" cap="sq">
            <a:solidFill>
              <a:srgbClr val="000000"/>
            </a:solidFill>
            <a:miter lim="800000"/>
          </a:ln>
          <a:effectLst>
            <a:outerShdw blurRad="57150" dist="50800" dir="2700000" algn="tl" rotWithShape="0">
              <a:srgbClr val="000000">
                <a:alpha val="40000"/>
              </a:srgbClr>
            </a:outerShdw>
          </a:effectLst>
        </p:spPr>
      </p:pic>
      <p:sp>
        <p:nvSpPr>
          <p:cNvPr id="8" name="Inhaltsplatzhalter 2">
            <a:extLst>
              <a:ext uri="{FF2B5EF4-FFF2-40B4-BE49-F238E27FC236}">
                <a16:creationId xmlns:a16="http://schemas.microsoft.com/office/drawing/2014/main" id="{31FAB558-0820-044C-8F36-7C5332CA06F7}"/>
              </a:ext>
            </a:extLst>
          </p:cNvPr>
          <p:cNvSpPr txBox="1">
            <a:spLocks/>
          </p:cNvSpPr>
          <p:nvPr/>
        </p:nvSpPr>
        <p:spPr>
          <a:xfrm>
            <a:off x="7570539" y="131432"/>
            <a:ext cx="4426962" cy="39515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de-DE" sz="1200" b="1" dirty="0"/>
              <a:t>https://data2.unhcr.org/en/</a:t>
            </a:r>
            <a:r>
              <a:rPr lang="de-DE" sz="1200" b="1" dirty="0" err="1"/>
              <a:t>situations</a:t>
            </a:r>
            <a:r>
              <a:rPr lang="de-DE" sz="1200" b="1" dirty="0"/>
              <a:t>/</a:t>
            </a:r>
            <a:r>
              <a:rPr lang="de-DE" sz="1200" b="1" dirty="0" err="1"/>
              <a:t>mediterranean</a:t>
            </a:r>
            <a:endParaRPr lang="de-DE" sz="1200" b="1" dirty="0"/>
          </a:p>
        </p:txBody>
      </p:sp>
    </p:spTree>
    <p:extLst>
      <p:ext uri="{BB962C8B-B14F-4D97-AF65-F5344CB8AC3E}">
        <p14:creationId xmlns:p14="http://schemas.microsoft.com/office/powerpoint/2010/main" val="3156033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E405D4-8AC6-F649-88EF-45A875CEAD4A}"/>
              </a:ext>
            </a:extLst>
          </p:cNvPr>
          <p:cNvSpPr>
            <a:spLocks noGrp="1"/>
          </p:cNvSpPr>
          <p:nvPr>
            <p:ph type="title"/>
          </p:nvPr>
        </p:nvSpPr>
        <p:spPr>
          <a:xfrm rot="16200000">
            <a:off x="-1508354" y="2815213"/>
            <a:ext cx="5420274" cy="1219200"/>
          </a:xfrm>
        </p:spPr>
        <p:txBody>
          <a:bodyPr/>
          <a:lstStyle/>
          <a:p>
            <a:r>
              <a:rPr lang="de-DE" sz="3200" b="1" dirty="0"/>
              <a:t>Hauptrouten durch Afrika – Ein Milliardengeschäft</a:t>
            </a:r>
          </a:p>
        </p:txBody>
      </p:sp>
      <p:pic>
        <p:nvPicPr>
          <p:cNvPr id="4" name="Grafik 3">
            <a:extLst>
              <a:ext uri="{FF2B5EF4-FFF2-40B4-BE49-F238E27FC236}">
                <a16:creationId xmlns:a16="http://schemas.microsoft.com/office/drawing/2014/main" id="{B280973C-A036-C248-AAD6-59C1F2437AC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64583" y="-8372"/>
            <a:ext cx="9731028" cy="6866371"/>
          </a:xfrm>
          <a:prstGeom prst="rect">
            <a:avLst/>
          </a:prstGeom>
        </p:spPr>
      </p:pic>
      <p:sp>
        <p:nvSpPr>
          <p:cNvPr id="5" name="Inhaltsplatzhalter 2">
            <a:extLst>
              <a:ext uri="{FF2B5EF4-FFF2-40B4-BE49-F238E27FC236}">
                <a16:creationId xmlns:a16="http://schemas.microsoft.com/office/drawing/2014/main" id="{DC39005A-D583-C942-8CFA-368D914880C0}"/>
              </a:ext>
            </a:extLst>
          </p:cNvPr>
          <p:cNvSpPr txBox="1">
            <a:spLocks/>
          </p:cNvSpPr>
          <p:nvPr/>
        </p:nvSpPr>
        <p:spPr>
          <a:xfrm>
            <a:off x="7661152" y="114417"/>
            <a:ext cx="4426962" cy="39515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de-DE" sz="1200" b="1" dirty="0"/>
              <a:t>https://data2.unhcr.org/en/</a:t>
            </a:r>
            <a:r>
              <a:rPr lang="de-DE" sz="1200" b="1" dirty="0" err="1"/>
              <a:t>situations</a:t>
            </a:r>
            <a:r>
              <a:rPr lang="de-DE" sz="1200" b="1" dirty="0"/>
              <a:t>/</a:t>
            </a:r>
            <a:r>
              <a:rPr lang="de-DE" sz="1200" b="1" dirty="0" err="1"/>
              <a:t>mediterranean</a:t>
            </a:r>
            <a:endParaRPr lang="de-DE" sz="1200" b="1" dirty="0"/>
          </a:p>
        </p:txBody>
      </p:sp>
    </p:spTree>
    <p:extLst>
      <p:ext uri="{BB962C8B-B14F-4D97-AF65-F5344CB8AC3E}">
        <p14:creationId xmlns:p14="http://schemas.microsoft.com/office/powerpoint/2010/main" val="4274948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7776" y="123568"/>
            <a:ext cx="11156909" cy="1320800"/>
          </a:xfrm>
        </p:spPr>
        <p:txBody>
          <a:bodyPr/>
          <a:lstStyle/>
          <a:p>
            <a:r>
              <a:rPr lang="de-DE" sz="3600" b="1" dirty="0"/>
              <a:t>Und Europa schottet sich immer weiter ab</a:t>
            </a:r>
          </a:p>
        </p:txBody>
      </p:sp>
      <p:pic>
        <p:nvPicPr>
          <p:cNvPr id="1026" name="Picture 2" descr="http://files.newsnetz.ch/bildlegende/129237/1595379_pic_970x6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68615" y="1318273"/>
            <a:ext cx="8335557" cy="553972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bilder2.n-tv.de/img/incoming/origs16339681/2422739921-w1000-h960/48ae7edd2735280a22213836ef815b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97807"/>
            <a:ext cx="4965114" cy="3311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080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1CB6C9-799A-0A4A-BF60-A57775786378}"/>
              </a:ext>
            </a:extLst>
          </p:cNvPr>
          <p:cNvSpPr>
            <a:spLocks noGrp="1"/>
          </p:cNvSpPr>
          <p:nvPr>
            <p:ph type="title"/>
          </p:nvPr>
        </p:nvSpPr>
        <p:spPr>
          <a:xfrm>
            <a:off x="646112" y="2055222"/>
            <a:ext cx="3237912" cy="1733007"/>
          </a:xfrm>
        </p:spPr>
        <p:txBody>
          <a:bodyPr/>
          <a:lstStyle/>
          <a:p>
            <a:r>
              <a:rPr lang="de-DE" dirty="0"/>
              <a:t>Festung Europa?</a:t>
            </a:r>
          </a:p>
        </p:txBody>
      </p:sp>
      <p:pic>
        <p:nvPicPr>
          <p:cNvPr id="5" name="Inhaltsplatzhalter 4">
            <a:extLst>
              <a:ext uri="{FF2B5EF4-FFF2-40B4-BE49-F238E27FC236}">
                <a16:creationId xmlns:a16="http://schemas.microsoft.com/office/drawing/2014/main" id="{23810D62-BC9B-FC41-89A8-2A3F5642C38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210526" y="165523"/>
            <a:ext cx="6239759" cy="6239759"/>
          </a:xfrm>
        </p:spPr>
      </p:pic>
    </p:spTree>
    <p:extLst>
      <p:ext uri="{BB962C8B-B14F-4D97-AF65-F5344CB8AC3E}">
        <p14:creationId xmlns:p14="http://schemas.microsoft.com/office/powerpoint/2010/main" val="3928529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AE51DA-A75B-834E-8E8C-38A11E2AF077}"/>
              </a:ext>
            </a:extLst>
          </p:cNvPr>
          <p:cNvSpPr>
            <a:spLocks noGrp="1"/>
          </p:cNvSpPr>
          <p:nvPr>
            <p:ph type="title"/>
          </p:nvPr>
        </p:nvSpPr>
        <p:spPr>
          <a:xfrm>
            <a:off x="576442" y="3461840"/>
            <a:ext cx="6022044" cy="2442571"/>
          </a:xfrm>
        </p:spPr>
        <p:txBody>
          <a:bodyPr/>
          <a:lstStyle/>
          <a:p>
            <a:r>
              <a:rPr lang="de-DE" sz="3600" b="1" dirty="0"/>
              <a:t>Wir haben kein Migrationsproblem, sondern ein Kapitalismus-Problem.</a:t>
            </a:r>
          </a:p>
        </p:txBody>
      </p:sp>
      <p:pic>
        <p:nvPicPr>
          <p:cNvPr id="5" name="Inhaltsplatzhalter 4">
            <a:extLst>
              <a:ext uri="{FF2B5EF4-FFF2-40B4-BE49-F238E27FC236}">
                <a16:creationId xmlns:a16="http://schemas.microsoft.com/office/drawing/2014/main" id="{B79CC58F-1CE6-4B4D-A5BA-D31A74A82C19}"/>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576442" y="102325"/>
            <a:ext cx="6022044" cy="3326675"/>
          </a:xfrm>
        </p:spPr>
      </p:pic>
      <p:pic>
        <p:nvPicPr>
          <p:cNvPr id="6" name="Grafik 5">
            <a:extLst>
              <a:ext uri="{FF2B5EF4-FFF2-40B4-BE49-F238E27FC236}">
                <a16:creationId xmlns:a16="http://schemas.microsoft.com/office/drawing/2014/main" id="{D321BEB2-19D0-7847-A4F3-94402A6B043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975567" y="2719245"/>
            <a:ext cx="4911433" cy="3185166"/>
          </a:xfrm>
          <a:prstGeom prst="rect">
            <a:avLst/>
          </a:prstGeom>
        </p:spPr>
      </p:pic>
      <p:sp>
        <p:nvSpPr>
          <p:cNvPr id="3" name="Textfeld 2">
            <a:extLst>
              <a:ext uri="{FF2B5EF4-FFF2-40B4-BE49-F238E27FC236}">
                <a16:creationId xmlns:a16="http://schemas.microsoft.com/office/drawing/2014/main" id="{E5D962BD-8F6E-B748-932B-DB683D6F679F}"/>
              </a:ext>
            </a:extLst>
          </p:cNvPr>
          <p:cNvSpPr txBox="1"/>
          <p:nvPr/>
        </p:nvSpPr>
        <p:spPr>
          <a:xfrm>
            <a:off x="6975567" y="1071154"/>
            <a:ext cx="3553099" cy="584775"/>
          </a:xfrm>
          <a:prstGeom prst="rect">
            <a:avLst/>
          </a:prstGeom>
          <a:noFill/>
        </p:spPr>
        <p:txBody>
          <a:bodyPr wrap="square" rtlCol="0">
            <a:spAutoFit/>
          </a:bodyPr>
          <a:lstStyle/>
          <a:p>
            <a:r>
              <a:rPr lang="de-DE" sz="3200" b="1" dirty="0"/>
              <a:t>Eine Deutung…</a:t>
            </a:r>
          </a:p>
        </p:txBody>
      </p:sp>
    </p:spTree>
    <p:extLst>
      <p:ext uri="{BB962C8B-B14F-4D97-AF65-F5344CB8AC3E}">
        <p14:creationId xmlns:p14="http://schemas.microsoft.com/office/powerpoint/2010/main" val="175293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7204" y="193932"/>
            <a:ext cx="9923116" cy="1320800"/>
          </a:xfrm>
        </p:spPr>
        <p:txBody>
          <a:bodyPr/>
          <a:lstStyle/>
          <a:p>
            <a:r>
              <a:rPr lang="de-DE" b="1" dirty="0">
                <a:solidFill>
                  <a:srgbClr val="FFC000"/>
                </a:solidFill>
              </a:rPr>
              <a:t>Unsere rechtsstaatlichen Prinzipien</a:t>
            </a:r>
          </a:p>
        </p:txBody>
      </p:sp>
      <p:pic>
        <p:nvPicPr>
          <p:cNvPr id="4" name="Grafik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204" y="1033784"/>
            <a:ext cx="4954876" cy="3579878"/>
          </a:xfrm>
          <a:prstGeom prst="rect">
            <a:avLst/>
          </a:prstGeom>
        </p:spPr>
      </p:pic>
      <p:pic>
        <p:nvPicPr>
          <p:cNvPr id="5" name="Grafik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76820" y="1068926"/>
            <a:ext cx="4528470" cy="2985960"/>
          </a:xfrm>
          <a:prstGeom prst="rect">
            <a:avLst/>
          </a:prstGeom>
        </p:spPr>
      </p:pic>
      <p:pic>
        <p:nvPicPr>
          <p:cNvPr id="6" name="Grafik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76820" y="4296094"/>
            <a:ext cx="4548631" cy="2447631"/>
          </a:xfrm>
          <a:prstGeom prst="rect">
            <a:avLst/>
          </a:prstGeom>
        </p:spPr>
      </p:pic>
      <p:pic>
        <p:nvPicPr>
          <p:cNvPr id="7" name="Grafik 6"/>
          <p:cNvPicPr>
            <a:picLocks noChangeAspect="1"/>
          </p:cNvPicPr>
          <p:nvPr/>
        </p:nvPicPr>
        <p:blipFill>
          <a:blip r:embed="rId5"/>
          <a:stretch>
            <a:fillRect/>
          </a:stretch>
        </p:blipFill>
        <p:spPr>
          <a:xfrm>
            <a:off x="1209126" y="4613662"/>
            <a:ext cx="4602796" cy="2244338"/>
          </a:xfrm>
          <a:prstGeom prst="rect">
            <a:avLst/>
          </a:prstGeom>
          <a:ln>
            <a:solidFill>
              <a:schemeClr val="bg1">
                <a:lumMod val="75000"/>
              </a:schemeClr>
            </a:solidFill>
          </a:ln>
        </p:spPr>
      </p:pic>
    </p:spTree>
    <p:extLst>
      <p:ext uri="{BB962C8B-B14F-4D97-AF65-F5344CB8AC3E}">
        <p14:creationId xmlns:p14="http://schemas.microsoft.com/office/powerpoint/2010/main" val="211629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80CCA6-3733-E44E-BC5F-347FC7414687}"/>
              </a:ext>
            </a:extLst>
          </p:cNvPr>
          <p:cNvSpPr>
            <a:spLocks noGrp="1"/>
          </p:cNvSpPr>
          <p:nvPr>
            <p:ph type="title"/>
          </p:nvPr>
        </p:nvSpPr>
        <p:spPr>
          <a:xfrm>
            <a:off x="646111" y="452718"/>
            <a:ext cx="2730135" cy="1400530"/>
          </a:xfrm>
        </p:spPr>
        <p:txBody>
          <a:bodyPr/>
          <a:lstStyle/>
          <a:p>
            <a:r>
              <a:rPr lang="de-DE" sz="3600" dirty="0"/>
              <a:t>Am 14.08.2019</a:t>
            </a:r>
          </a:p>
        </p:txBody>
      </p:sp>
      <p:pic>
        <p:nvPicPr>
          <p:cNvPr id="4" name="Inhaltsplatzhalter 3">
            <a:extLst>
              <a:ext uri="{FF2B5EF4-FFF2-40B4-BE49-F238E27FC236}">
                <a16:creationId xmlns:a16="http://schemas.microsoft.com/office/drawing/2014/main" id="{AFECD1FD-35F2-5A43-8ADA-70A596065BE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506875" y="17098"/>
            <a:ext cx="6943411" cy="6845814"/>
          </a:xfrm>
          <a:prstGeom prst="rect">
            <a:avLst/>
          </a:prstGeom>
        </p:spPr>
      </p:pic>
    </p:spTree>
    <p:extLst>
      <p:ext uri="{BB962C8B-B14F-4D97-AF65-F5344CB8AC3E}">
        <p14:creationId xmlns:p14="http://schemas.microsoft.com/office/powerpoint/2010/main" val="2457700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8ADCD299-BF17-FE45-AA5B-3FE4DF5AAAF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7983" y="1209484"/>
            <a:ext cx="11440757" cy="4005611"/>
          </a:xfrm>
          <a:prstGeom prst="rect">
            <a:avLst/>
          </a:prstGeom>
        </p:spPr>
      </p:pic>
    </p:spTree>
    <p:extLst>
      <p:ext uri="{BB962C8B-B14F-4D97-AF65-F5344CB8AC3E}">
        <p14:creationId xmlns:p14="http://schemas.microsoft.com/office/powerpoint/2010/main" val="2092658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B46EB0-5611-674B-A408-25AD219EB749}"/>
              </a:ext>
            </a:extLst>
          </p:cNvPr>
          <p:cNvSpPr>
            <a:spLocks noGrp="1"/>
          </p:cNvSpPr>
          <p:nvPr>
            <p:ph type="title"/>
          </p:nvPr>
        </p:nvSpPr>
        <p:spPr>
          <a:xfrm>
            <a:off x="291402" y="181413"/>
            <a:ext cx="9404723" cy="783229"/>
          </a:xfrm>
        </p:spPr>
        <p:txBody>
          <a:bodyPr/>
          <a:lstStyle/>
          <a:p>
            <a:r>
              <a:rPr lang="de-DE" b="1" dirty="0">
                <a:solidFill>
                  <a:srgbClr val="FFC000"/>
                </a:solidFill>
              </a:rPr>
              <a:t>Das Evangelium für heute:</a:t>
            </a:r>
          </a:p>
        </p:txBody>
      </p:sp>
      <p:sp>
        <p:nvSpPr>
          <p:cNvPr id="3" name="Inhaltsplatzhalter 2">
            <a:extLst>
              <a:ext uri="{FF2B5EF4-FFF2-40B4-BE49-F238E27FC236}">
                <a16:creationId xmlns:a16="http://schemas.microsoft.com/office/drawing/2014/main" id="{B38A25C0-6742-6D45-9623-B75432A4A3E9}"/>
              </a:ext>
            </a:extLst>
          </p:cNvPr>
          <p:cNvSpPr>
            <a:spLocks noGrp="1"/>
          </p:cNvSpPr>
          <p:nvPr>
            <p:ph idx="1"/>
          </p:nvPr>
        </p:nvSpPr>
        <p:spPr>
          <a:xfrm>
            <a:off x="291402" y="964642"/>
            <a:ext cx="11575701" cy="5817995"/>
          </a:xfrm>
        </p:spPr>
        <p:txBody>
          <a:bodyPr>
            <a:normAutofit fontScale="92500"/>
          </a:bodyPr>
          <a:lstStyle/>
          <a:p>
            <a:pPr marL="0" indent="0">
              <a:buNone/>
            </a:pPr>
            <a:r>
              <a:rPr lang="de-DE" sz="2400" b="1" dirty="0"/>
              <a:t>Die Frage nach dem höchsten Gebot – Markus 12,28-34</a:t>
            </a:r>
          </a:p>
          <a:p>
            <a:pPr marL="0" indent="0">
              <a:buNone/>
            </a:pPr>
            <a:r>
              <a:rPr lang="de-DE" sz="2400" dirty="0"/>
              <a:t>Und es trat zu ihm einer der Schriftgelehrten, der ihnen zugehört hatte, wie sie miteinander stritten. Als er sah, dass er ihnen gut geantwortet hatte, fragte er ihn: Welches ist das höchste Gebot von allen? </a:t>
            </a:r>
          </a:p>
          <a:p>
            <a:pPr marL="0" indent="0">
              <a:buNone/>
            </a:pPr>
            <a:r>
              <a:rPr lang="de-DE" sz="2400" dirty="0"/>
              <a:t>Jesus antwortete: Das höchste Gebot ist das: »Höre, Israel, der Herr, unser Gott, ist der Herr allein, und du sollst den Herrn, deinen Gott, lieben von ganzem Herzen, von ganzer Seele, von ganzem Gemüt und mit all deiner Kraft« (5. Mose 6,4-5). </a:t>
            </a:r>
          </a:p>
          <a:p>
            <a:pPr marL="0" indent="0">
              <a:buNone/>
            </a:pPr>
            <a:r>
              <a:rPr lang="de-DE" sz="2400" dirty="0"/>
              <a:t>Das andre ist dies: »Du sollst deinen Nächsten lieben wie dich selbst« (3. Mose 19,18). Es ist kein anderes Gebot größer als diese. </a:t>
            </a:r>
          </a:p>
          <a:p>
            <a:pPr marL="0" indent="0">
              <a:buNone/>
            </a:pPr>
            <a:r>
              <a:rPr lang="de-DE" sz="2400" dirty="0"/>
              <a:t>Und der Schriftgelehrte sprach zu ihm: Ja, Meister, du hast recht geredet! Er ist einer, und ist kein anderer außer ihm; und ihn lieben von ganzem Herzen, von ganzem Gemüt und mit aller Kraft, und seinen Nächsten lieben wie sich selbst, das ist mehr als alle Brandopfer und Schlachtopfer. </a:t>
            </a:r>
          </a:p>
          <a:p>
            <a:pPr marL="0" indent="0">
              <a:buNone/>
            </a:pPr>
            <a:r>
              <a:rPr lang="de-DE" sz="2400" dirty="0"/>
              <a:t>Da Jesus sah, dass er verständig antwortete, sprach er zu ihm: Du bist nicht fern vom Reich Gottes. Und niemand wagte mehr, ihn zu fragen.</a:t>
            </a:r>
          </a:p>
          <a:p>
            <a:pPr marL="0" indent="0">
              <a:buNone/>
            </a:pPr>
            <a:endParaRPr lang="de-DE" sz="2400" dirty="0"/>
          </a:p>
        </p:txBody>
      </p:sp>
    </p:spTree>
    <p:extLst>
      <p:ext uri="{BB962C8B-B14F-4D97-AF65-F5344CB8AC3E}">
        <p14:creationId xmlns:p14="http://schemas.microsoft.com/office/powerpoint/2010/main" val="3033857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570EBE-4903-4141-889E-9DE2845B0F0F}"/>
              </a:ext>
            </a:extLst>
          </p:cNvPr>
          <p:cNvSpPr>
            <a:spLocks noGrp="1"/>
          </p:cNvSpPr>
          <p:nvPr>
            <p:ph type="title"/>
          </p:nvPr>
        </p:nvSpPr>
        <p:spPr>
          <a:xfrm>
            <a:off x="898660" y="1732878"/>
            <a:ext cx="9404723" cy="1400530"/>
          </a:xfrm>
        </p:spPr>
        <p:txBody>
          <a:bodyPr/>
          <a:lstStyle/>
          <a:p>
            <a:r>
              <a:rPr lang="de-DE" dirty="0"/>
              <a:t>Lied EG 604 </a:t>
            </a:r>
            <a:br>
              <a:rPr lang="de-DE" dirty="0"/>
            </a:br>
            <a:r>
              <a:rPr lang="de-DE" b="1" i="1" dirty="0"/>
              <a:t>Wo ein Mensch Vertrauen gibt</a:t>
            </a:r>
            <a:br>
              <a:rPr lang="de-DE" dirty="0"/>
            </a:br>
            <a:endParaRPr lang="de-DE" dirty="0"/>
          </a:p>
        </p:txBody>
      </p:sp>
    </p:spTree>
    <p:extLst>
      <p:ext uri="{BB962C8B-B14F-4D97-AF65-F5344CB8AC3E}">
        <p14:creationId xmlns:p14="http://schemas.microsoft.com/office/powerpoint/2010/main" val="3634900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6DCF68-52E6-F549-80DA-BF57D3CBF28D}"/>
              </a:ext>
            </a:extLst>
          </p:cNvPr>
          <p:cNvSpPr>
            <a:spLocks noGrp="1"/>
          </p:cNvSpPr>
          <p:nvPr>
            <p:ph type="title"/>
          </p:nvPr>
        </p:nvSpPr>
        <p:spPr>
          <a:xfrm>
            <a:off x="646111" y="452718"/>
            <a:ext cx="9404723" cy="836151"/>
          </a:xfrm>
        </p:spPr>
        <p:txBody>
          <a:bodyPr/>
          <a:lstStyle/>
          <a:p>
            <a:r>
              <a:rPr lang="de-DE" b="1" dirty="0"/>
              <a:t>Unfallflucht</a:t>
            </a:r>
            <a:endParaRPr lang="de-DE" dirty="0"/>
          </a:p>
        </p:txBody>
      </p:sp>
      <p:sp>
        <p:nvSpPr>
          <p:cNvPr id="3" name="Inhaltsplatzhalter 2">
            <a:extLst>
              <a:ext uri="{FF2B5EF4-FFF2-40B4-BE49-F238E27FC236}">
                <a16:creationId xmlns:a16="http://schemas.microsoft.com/office/drawing/2014/main" id="{9ABA0ED5-F5F1-324E-AFF6-3FA8ED9C3317}"/>
              </a:ext>
            </a:extLst>
          </p:cNvPr>
          <p:cNvSpPr>
            <a:spLocks noGrp="1"/>
          </p:cNvSpPr>
          <p:nvPr>
            <p:ph idx="1"/>
          </p:nvPr>
        </p:nvSpPr>
        <p:spPr>
          <a:xfrm>
            <a:off x="1103312" y="1489166"/>
            <a:ext cx="10261374" cy="5233851"/>
          </a:xfrm>
        </p:spPr>
        <p:txBody>
          <a:bodyPr>
            <a:normAutofit/>
          </a:bodyPr>
          <a:lstStyle/>
          <a:p>
            <a:r>
              <a:rPr lang="de-DE" sz="2400" dirty="0"/>
              <a:t>In</a:t>
            </a:r>
            <a:r>
              <a:rPr lang="de-DE" sz="2400" b="1" dirty="0"/>
              <a:t> § 142 des StGB</a:t>
            </a:r>
            <a:r>
              <a:rPr lang="de-DE" sz="2400" dirty="0"/>
              <a:t> ist das Strafmaß für Unfallflucht verzeichnet. Demnach gilt für </a:t>
            </a:r>
            <a:r>
              <a:rPr lang="de-DE" sz="2400" b="1" dirty="0"/>
              <a:t>Unfallflucht</a:t>
            </a:r>
            <a:r>
              <a:rPr lang="de-DE" sz="2400" dirty="0"/>
              <a:t> nach dem StGB Folgendes:</a:t>
            </a:r>
          </a:p>
          <a:p>
            <a:pPr marL="0" indent="0">
              <a:buNone/>
            </a:pPr>
            <a:r>
              <a:rPr lang="de-DE" sz="2400" i="1" dirty="0"/>
              <a:t>Ein Unfallbeteiligter, der sich nach einem Unfall im Straßenverkehr vom Unfallort entfernt, bevor er</a:t>
            </a:r>
            <a:endParaRPr lang="de-DE" sz="2400" dirty="0"/>
          </a:p>
          <a:p>
            <a:pPr marL="0" lvl="0" indent="0">
              <a:buNone/>
            </a:pPr>
            <a:r>
              <a:rPr lang="de-DE" sz="2400" i="1" dirty="0"/>
              <a:t>1. zugunsten der anderen Unfallbeteiligten und der Geschädigten die Feststellung seiner Person, seines Fahrzeugs und der Art seiner Beteiligung durch seine Anwesenheit und durch die Angabe, </a:t>
            </a:r>
            <a:r>
              <a:rPr lang="de-DE" sz="2400" i="1" dirty="0" err="1"/>
              <a:t>daß</a:t>
            </a:r>
            <a:r>
              <a:rPr lang="de-DE" sz="2400" i="1" dirty="0"/>
              <a:t> er an dem Unfall beteiligt ist, ermöglicht hat oder</a:t>
            </a:r>
            <a:endParaRPr lang="de-DE" sz="2400" dirty="0"/>
          </a:p>
          <a:p>
            <a:pPr marL="0" lvl="0" indent="0">
              <a:buNone/>
            </a:pPr>
            <a:r>
              <a:rPr lang="de-DE" sz="2400" i="1" dirty="0"/>
              <a:t>2. eine nach den Umständen angemessene Zeit gewartet hat, ohne </a:t>
            </a:r>
            <a:r>
              <a:rPr lang="de-DE" sz="2400" i="1" dirty="0" err="1"/>
              <a:t>daß</a:t>
            </a:r>
            <a:r>
              <a:rPr lang="de-DE" sz="2400" i="1" dirty="0"/>
              <a:t> jemand bereit war, die Feststellungen zu treffen,</a:t>
            </a:r>
            <a:endParaRPr lang="de-DE" sz="2400" dirty="0"/>
          </a:p>
          <a:p>
            <a:pPr marL="0" indent="0">
              <a:buNone/>
            </a:pPr>
            <a:r>
              <a:rPr lang="de-DE" sz="2400" i="1" dirty="0"/>
              <a:t>wird mit Freiheitsstrafe bis zu drei Jahren oder mit Geldstrafe bestraft.</a:t>
            </a:r>
            <a:endParaRPr lang="de-DE" sz="2400" dirty="0"/>
          </a:p>
          <a:p>
            <a:endParaRPr lang="de-DE" sz="2400" dirty="0"/>
          </a:p>
        </p:txBody>
      </p:sp>
    </p:spTree>
    <p:extLst>
      <p:ext uri="{BB962C8B-B14F-4D97-AF65-F5344CB8AC3E}">
        <p14:creationId xmlns:p14="http://schemas.microsoft.com/office/powerpoint/2010/main" val="3363451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2166C-CB97-9C44-9C62-11EF619D14D8}"/>
              </a:ext>
            </a:extLst>
          </p:cNvPr>
          <p:cNvSpPr>
            <a:spLocks noGrp="1"/>
          </p:cNvSpPr>
          <p:nvPr>
            <p:ph type="title"/>
          </p:nvPr>
        </p:nvSpPr>
        <p:spPr/>
        <p:txBody>
          <a:bodyPr/>
          <a:lstStyle/>
          <a:p>
            <a:r>
              <a:rPr lang="de-DE" b="1" dirty="0"/>
              <a:t>Unterlassene Hilfeleistung </a:t>
            </a:r>
            <a:br>
              <a:rPr lang="de-DE" b="1" dirty="0"/>
            </a:br>
            <a:endParaRPr lang="de-DE" b="1" dirty="0"/>
          </a:p>
        </p:txBody>
      </p:sp>
      <p:sp>
        <p:nvSpPr>
          <p:cNvPr id="3" name="Inhaltsplatzhalter 2">
            <a:extLst>
              <a:ext uri="{FF2B5EF4-FFF2-40B4-BE49-F238E27FC236}">
                <a16:creationId xmlns:a16="http://schemas.microsoft.com/office/drawing/2014/main" id="{4B48F564-A4E0-154E-918F-AA46989EC218}"/>
              </a:ext>
            </a:extLst>
          </p:cNvPr>
          <p:cNvSpPr>
            <a:spLocks noGrp="1"/>
          </p:cNvSpPr>
          <p:nvPr>
            <p:ph idx="1"/>
          </p:nvPr>
        </p:nvSpPr>
        <p:spPr>
          <a:xfrm>
            <a:off x="1103312" y="1306286"/>
            <a:ext cx="10061077" cy="4942113"/>
          </a:xfrm>
        </p:spPr>
        <p:txBody>
          <a:bodyPr>
            <a:normAutofit lnSpcReduction="10000"/>
          </a:bodyPr>
          <a:lstStyle/>
          <a:p>
            <a:r>
              <a:rPr lang="de-DE" sz="2800" b="1" dirty="0"/>
              <a:t>Strafgesetzbuch § 323c</a:t>
            </a:r>
          </a:p>
          <a:p>
            <a:pPr lvl="0"/>
            <a:r>
              <a:rPr lang="de-DE" sz="2800" i="1" dirty="0"/>
              <a:t>(1) Wer bei Unglücksfällen oder gemeiner Gefahr oder Not nicht Hilfe leistet, obwohl dies erforderlich und ihm den Umständen nach zuzumuten, insbesondere ohne erhebliche eigene Gefahr und ohne Verletzung anderer wichtiger Pflichten möglich ist, wird mit Freiheitsstrafe bis zu einem Jahr oder mit Geldstrafe bestraft.</a:t>
            </a:r>
            <a:endParaRPr lang="de-DE" sz="2800" dirty="0"/>
          </a:p>
          <a:p>
            <a:pPr lvl="0"/>
            <a:r>
              <a:rPr lang="de-DE" sz="2800" i="1" dirty="0"/>
              <a:t>(2) Ebenso wird bestraft, wer in diesen Situationen eine Person behindert, die einem Dritten Hilfe leistet oder leisten will.</a:t>
            </a:r>
            <a:endParaRPr lang="de-DE" sz="2800" dirty="0"/>
          </a:p>
          <a:p>
            <a:endParaRPr lang="de-DE" sz="2800" dirty="0"/>
          </a:p>
        </p:txBody>
      </p:sp>
    </p:spTree>
    <p:extLst>
      <p:ext uri="{BB962C8B-B14F-4D97-AF65-F5344CB8AC3E}">
        <p14:creationId xmlns:p14="http://schemas.microsoft.com/office/powerpoint/2010/main" val="2416297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B020523A-D127-F448-BD6F-896FD8D400D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886922" y="4249"/>
            <a:ext cx="5552406" cy="6853751"/>
          </a:xfrm>
          <a:prstGeom prst="rect">
            <a:avLst/>
          </a:prstGeom>
        </p:spPr>
      </p:pic>
      <p:sp>
        <p:nvSpPr>
          <p:cNvPr id="5" name="Textfeld 4">
            <a:extLst>
              <a:ext uri="{FF2B5EF4-FFF2-40B4-BE49-F238E27FC236}">
                <a16:creationId xmlns:a16="http://schemas.microsoft.com/office/drawing/2014/main" id="{DC56560B-0BD7-DD4C-B78C-C7635E44AB46}"/>
              </a:ext>
            </a:extLst>
          </p:cNvPr>
          <p:cNvSpPr txBox="1"/>
          <p:nvPr/>
        </p:nvSpPr>
        <p:spPr>
          <a:xfrm>
            <a:off x="1021492" y="1136822"/>
            <a:ext cx="2603157" cy="1569660"/>
          </a:xfrm>
          <a:prstGeom prst="rect">
            <a:avLst/>
          </a:prstGeom>
          <a:noFill/>
        </p:spPr>
        <p:txBody>
          <a:bodyPr wrap="square" rtlCol="0">
            <a:spAutoFit/>
          </a:bodyPr>
          <a:lstStyle/>
          <a:p>
            <a:r>
              <a:rPr lang="de-DE" sz="2400" b="1" dirty="0"/>
              <a:t>Der barmherzige Samariter </a:t>
            </a:r>
            <a:r>
              <a:rPr lang="de-DE" sz="2400" dirty="0"/>
              <a:t>– Lukas 10</a:t>
            </a:r>
          </a:p>
        </p:txBody>
      </p:sp>
      <p:sp>
        <p:nvSpPr>
          <p:cNvPr id="2" name="Rechteck 1">
            <a:extLst>
              <a:ext uri="{FF2B5EF4-FFF2-40B4-BE49-F238E27FC236}">
                <a16:creationId xmlns:a16="http://schemas.microsoft.com/office/drawing/2014/main" id="{9274C0BE-7EC7-7B43-B00B-F1F0FC07F295}"/>
              </a:ext>
            </a:extLst>
          </p:cNvPr>
          <p:cNvSpPr/>
          <p:nvPr/>
        </p:nvSpPr>
        <p:spPr>
          <a:xfrm>
            <a:off x="790832" y="6186787"/>
            <a:ext cx="4349579" cy="415498"/>
          </a:xfrm>
          <a:prstGeom prst="rect">
            <a:avLst/>
          </a:prstGeom>
        </p:spPr>
        <p:txBody>
          <a:bodyPr wrap="square">
            <a:spAutoFit/>
          </a:bodyPr>
          <a:lstStyle/>
          <a:p>
            <a:r>
              <a:rPr lang="de-DE" sz="1050" dirty="0"/>
              <a:t>Quelle: </a:t>
            </a:r>
            <a:r>
              <a:rPr lang="de-DE" sz="1050" dirty="0">
                <a:hlinkClick r:id="rId3"/>
              </a:rPr>
              <a:t>http://russischekirchebern.ch/2018/die-gleichniserzahlung-vom-barmherzigen-samariter-4/</a:t>
            </a:r>
            <a:r>
              <a:rPr lang="de-DE" sz="1050" dirty="0"/>
              <a:t> </a:t>
            </a:r>
          </a:p>
        </p:txBody>
      </p:sp>
    </p:spTree>
    <p:extLst>
      <p:ext uri="{BB962C8B-B14F-4D97-AF65-F5344CB8AC3E}">
        <p14:creationId xmlns:p14="http://schemas.microsoft.com/office/powerpoint/2010/main" val="258185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D6E9A-63F6-9042-8706-EA48DA3CC7EA}"/>
              </a:ext>
            </a:extLst>
          </p:cNvPr>
          <p:cNvSpPr>
            <a:spLocks noGrp="1"/>
          </p:cNvSpPr>
          <p:nvPr>
            <p:ph type="title"/>
          </p:nvPr>
        </p:nvSpPr>
        <p:spPr>
          <a:xfrm>
            <a:off x="646111" y="452718"/>
            <a:ext cx="9404723" cy="844859"/>
          </a:xfrm>
        </p:spPr>
        <p:txBody>
          <a:bodyPr/>
          <a:lstStyle/>
          <a:p>
            <a:r>
              <a:rPr lang="de-DE" b="1" dirty="0"/>
              <a:t>Seenotrettung</a:t>
            </a:r>
          </a:p>
        </p:txBody>
      </p:sp>
      <p:sp>
        <p:nvSpPr>
          <p:cNvPr id="3" name="Inhaltsplatzhalter 2">
            <a:extLst>
              <a:ext uri="{FF2B5EF4-FFF2-40B4-BE49-F238E27FC236}">
                <a16:creationId xmlns:a16="http://schemas.microsoft.com/office/drawing/2014/main" id="{6069019B-B289-2544-995E-D3845578496C}"/>
              </a:ext>
            </a:extLst>
          </p:cNvPr>
          <p:cNvSpPr>
            <a:spLocks noGrp="1"/>
          </p:cNvSpPr>
          <p:nvPr>
            <p:ph idx="1"/>
          </p:nvPr>
        </p:nvSpPr>
        <p:spPr>
          <a:xfrm>
            <a:off x="1103312" y="1201784"/>
            <a:ext cx="9973991" cy="5046616"/>
          </a:xfrm>
        </p:spPr>
        <p:txBody>
          <a:bodyPr>
            <a:normAutofit lnSpcReduction="10000"/>
          </a:bodyPr>
          <a:lstStyle/>
          <a:p>
            <a:pPr lvl="0"/>
            <a:r>
              <a:rPr lang="de-DE" sz="2400" dirty="0"/>
              <a:t>Es handelt sich dabei um ein </a:t>
            </a:r>
            <a:r>
              <a:rPr lang="de-DE" sz="2400" b="1" dirty="0"/>
              <a:t>Völkergewohnheits-</a:t>
            </a:r>
            <a:r>
              <a:rPr lang="de-DE" sz="2400" dirty="0"/>
              <a:t> und </a:t>
            </a:r>
            <a:r>
              <a:rPr lang="de-DE" sz="2400" b="1" dirty="0"/>
              <a:t>Völkervertragsrecht</a:t>
            </a:r>
            <a:r>
              <a:rPr lang="de-DE" sz="2400" dirty="0"/>
              <a:t>.</a:t>
            </a:r>
          </a:p>
          <a:p>
            <a:pPr lvl="0"/>
            <a:endParaRPr lang="de-DE" sz="900" dirty="0"/>
          </a:p>
          <a:p>
            <a:pPr lvl="0"/>
            <a:r>
              <a:rPr lang="de-DE" sz="2400" dirty="0"/>
              <a:t> Die Pflicht eines jeden Schiffsführers zur Seenotrettung wurde 1910 auf der Seerechtskonferenz in Brüssel in dem internationalen </a:t>
            </a:r>
            <a:r>
              <a:rPr lang="de-DE" sz="2400" i="1" dirty="0">
                <a:hlinkClick r:id="rId2" tooltip="Übereinkommen zur einheitlichen Feststellung von Regeln über die Hilfeleistung und Bergung in Seenot">
                  <a:extLst>
                    <a:ext uri="{A12FA001-AC4F-418D-AE19-62706E023703}">
                      <ahyp:hlinkClr xmlns:ahyp="http://schemas.microsoft.com/office/drawing/2018/hyperlinkcolor" val="tx"/>
                    </a:ext>
                  </a:extLst>
                </a:hlinkClick>
              </a:rPr>
              <a:t>Übereinkommen zur einheitlichen Feststellung von Regeln über die Hilfeleistung und Bergung in Seenot</a:t>
            </a:r>
            <a:r>
              <a:rPr lang="de-DE" sz="2400" dirty="0"/>
              <a:t> in Artikel 11 multilateral kodifiziert: </a:t>
            </a:r>
          </a:p>
          <a:p>
            <a:r>
              <a:rPr lang="de-DE" sz="2400" dirty="0"/>
              <a:t>Wörtlich heißt es: </a:t>
            </a:r>
            <a:r>
              <a:rPr lang="de-DE" sz="2800" b="1" dirty="0"/>
              <a:t>Jeder Kapitän ist verpflichtet, allen Personen, selbst feindlichen, die auf See in Lebensgefahr angetroffen werden, Beistand zu leisten, soweit er dazu ohne ernste Gefahr für sein Schiff und für dessen Besatzung und Reisende imstande ist.</a:t>
            </a:r>
            <a:r>
              <a:rPr lang="de-DE" sz="2800" dirty="0"/>
              <a:t> </a:t>
            </a:r>
            <a:endParaRPr lang="de-DE" sz="2400" dirty="0"/>
          </a:p>
          <a:p>
            <a:endParaRPr lang="de-DE" sz="2400" dirty="0"/>
          </a:p>
        </p:txBody>
      </p:sp>
    </p:spTree>
    <p:extLst>
      <p:ext uri="{BB962C8B-B14F-4D97-AF65-F5344CB8AC3E}">
        <p14:creationId xmlns:p14="http://schemas.microsoft.com/office/powerpoint/2010/main" val="1096226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6F328F-CC9B-CD44-B3A8-D334702D6546}"/>
              </a:ext>
            </a:extLst>
          </p:cNvPr>
          <p:cNvSpPr>
            <a:spLocks noGrp="1"/>
          </p:cNvSpPr>
          <p:nvPr>
            <p:ph type="title"/>
          </p:nvPr>
        </p:nvSpPr>
        <p:spPr>
          <a:xfrm>
            <a:off x="646111" y="452717"/>
            <a:ext cx="9404723" cy="4127991"/>
          </a:xfrm>
        </p:spPr>
        <p:txBody>
          <a:bodyPr/>
          <a:lstStyle/>
          <a:p>
            <a:r>
              <a:rPr lang="de-DE" b="1" dirty="0"/>
              <a:t>Seenotrettung ist Pflicht, da sind sich alle einig, aber die Aufnahme in einen Hafen ist für einen Staat keine Pflicht. </a:t>
            </a:r>
          </a:p>
        </p:txBody>
      </p:sp>
    </p:spTree>
    <p:extLst>
      <p:ext uri="{BB962C8B-B14F-4D97-AF65-F5344CB8AC3E}">
        <p14:creationId xmlns:p14="http://schemas.microsoft.com/office/powerpoint/2010/main" val="185496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CF7B60A-C6D4-484B-A299-19231A10C761}"/>
              </a:ext>
            </a:extLst>
          </p:cNvPr>
          <p:cNvPicPr>
            <a:picLocks noGrp="1" noChangeAspect="1"/>
          </p:cNvPicPr>
          <p:nvPr>
            <p:ph idx="1"/>
          </p:nvPr>
        </p:nvPicPr>
        <p:blipFill>
          <a:blip r:embed="rId2"/>
          <a:stretch>
            <a:fillRect/>
          </a:stretch>
        </p:blipFill>
        <p:spPr>
          <a:xfrm>
            <a:off x="888275" y="421644"/>
            <a:ext cx="10223862" cy="5740545"/>
          </a:xfrm>
          <a:prstGeom prst="rect">
            <a:avLst/>
          </a:prstGeom>
        </p:spPr>
      </p:pic>
      <p:sp>
        <p:nvSpPr>
          <p:cNvPr id="2" name="Rechteck 1">
            <a:extLst>
              <a:ext uri="{FF2B5EF4-FFF2-40B4-BE49-F238E27FC236}">
                <a16:creationId xmlns:a16="http://schemas.microsoft.com/office/drawing/2014/main" id="{154C62DE-1671-7C47-9502-00E2B51A56F1}"/>
              </a:ext>
            </a:extLst>
          </p:cNvPr>
          <p:cNvSpPr/>
          <p:nvPr/>
        </p:nvSpPr>
        <p:spPr>
          <a:xfrm>
            <a:off x="888274" y="6261045"/>
            <a:ext cx="9689109" cy="276999"/>
          </a:xfrm>
          <a:prstGeom prst="rect">
            <a:avLst/>
          </a:prstGeom>
        </p:spPr>
        <p:txBody>
          <a:bodyPr wrap="square">
            <a:spAutoFit/>
          </a:bodyPr>
          <a:lstStyle/>
          <a:p>
            <a:r>
              <a:rPr lang="de-DE" sz="1200" dirty="0"/>
              <a:t>Quelle: </a:t>
            </a:r>
            <a:r>
              <a:rPr lang="de-DE" sz="1200" dirty="0">
                <a:hlinkClick r:id="rId3"/>
              </a:rPr>
              <a:t>https://www.watson.ch/international/448423327-vicking-sky-kreuzfahrtschiff-geraet-vor-norwegen-in-seenot</a:t>
            </a:r>
            <a:r>
              <a:rPr lang="de-DE" sz="1200" dirty="0"/>
              <a:t> </a:t>
            </a:r>
          </a:p>
        </p:txBody>
      </p:sp>
    </p:spTree>
    <p:extLst>
      <p:ext uri="{BB962C8B-B14F-4D97-AF65-F5344CB8AC3E}">
        <p14:creationId xmlns:p14="http://schemas.microsoft.com/office/powerpoint/2010/main" val="1980298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80CCA6-3733-E44E-BC5F-347FC7414687}"/>
              </a:ext>
            </a:extLst>
          </p:cNvPr>
          <p:cNvSpPr>
            <a:spLocks noGrp="1"/>
          </p:cNvSpPr>
          <p:nvPr>
            <p:ph type="title"/>
          </p:nvPr>
        </p:nvSpPr>
        <p:spPr>
          <a:xfrm>
            <a:off x="646111" y="452718"/>
            <a:ext cx="2730135" cy="1400530"/>
          </a:xfrm>
        </p:spPr>
        <p:txBody>
          <a:bodyPr/>
          <a:lstStyle/>
          <a:p>
            <a:r>
              <a:rPr lang="de-DE" sz="3600" dirty="0"/>
              <a:t>Am 14.08.2019</a:t>
            </a:r>
          </a:p>
        </p:txBody>
      </p:sp>
      <p:pic>
        <p:nvPicPr>
          <p:cNvPr id="4" name="Inhaltsplatzhalter 3">
            <a:extLst>
              <a:ext uri="{FF2B5EF4-FFF2-40B4-BE49-F238E27FC236}">
                <a16:creationId xmlns:a16="http://schemas.microsoft.com/office/drawing/2014/main" id="{AFECD1FD-35F2-5A43-8ADA-70A596065BE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506875" y="17098"/>
            <a:ext cx="6943411" cy="6845814"/>
          </a:xfrm>
          <a:prstGeom prst="rect">
            <a:avLst/>
          </a:prstGeom>
        </p:spPr>
      </p:pic>
    </p:spTree>
    <p:extLst>
      <p:ext uri="{BB962C8B-B14F-4D97-AF65-F5344CB8AC3E}">
        <p14:creationId xmlns:p14="http://schemas.microsoft.com/office/powerpoint/2010/main" val="3560195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7B5980-1D6C-2447-B718-2A0E1880BBDD}"/>
              </a:ext>
            </a:extLst>
          </p:cNvPr>
          <p:cNvSpPr>
            <a:spLocks noGrp="1"/>
          </p:cNvSpPr>
          <p:nvPr>
            <p:ph type="title"/>
          </p:nvPr>
        </p:nvSpPr>
        <p:spPr>
          <a:xfrm>
            <a:off x="646111" y="452718"/>
            <a:ext cx="10100266" cy="1400530"/>
          </a:xfrm>
        </p:spPr>
        <p:txBody>
          <a:bodyPr/>
          <a:lstStyle/>
          <a:p>
            <a:r>
              <a:rPr lang="de-DE" b="1" dirty="0"/>
              <a:t>“Man lässt keine Menschen ertrinken. Punkt.“</a:t>
            </a:r>
            <a:br>
              <a:rPr lang="de-DE" b="1" dirty="0"/>
            </a:br>
            <a:r>
              <a:rPr lang="de-DE" sz="3600" dirty="0"/>
              <a:t>Pastorin Sandra </a:t>
            </a:r>
            <a:r>
              <a:rPr lang="de-DE" sz="3600" dirty="0" err="1"/>
              <a:t>Bils</a:t>
            </a:r>
            <a:r>
              <a:rPr lang="de-DE" sz="3600" dirty="0"/>
              <a:t> auf dem Kirchentag 2019</a:t>
            </a:r>
            <a:endParaRPr lang="de-DE" dirty="0"/>
          </a:p>
        </p:txBody>
      </p:sp>
      <p:pic>
        <p:nvPicPr>
          <p:cNvPr id="4" name="Inhaltsplatzhalter 3">
            <a:extLst>
              <a:ext uri="{FF2B5EF4-FFF2-40B4-BE49-F238E27FC236}">
                <a16:creationId xmlns:a16="http://schemas.microsoft.com/office/drawing/2014/main" id="{A3D35954-04A7-CC4E-9353-F2322295B0BD}"/>
              </a:ext>
            </a:extLst>
          </p:cNvPr>
          <p:cNvPicPr>
            <a:picLocks noGrp="1" noChangeAspect="1"/>
          </p:cNvPicPr>
          <p:nvPr>
            <p:ph idx="1"/>
          </p:nvPr>
        </p:nvPicPr>
        <p:blipFill>
          <a:blip r:embed="rId2"/>
          <a:stretch>
            <a:fillRect/>
          </a:stretch>
        </p:blipFill>
        <p:spPr>
          <a:xfrm>
            <a:off x="2080088" y="2762327"/>
            <a:ext cx="6168072" cy="3469541"/>
          </a:xfrm>
          <a:prstGeom prst="rect">
            <a:avLst/>
          </a:prstGeom>
        </p:spPr>
      </p:pic>
    </p:spTree>
    <p:extLst>
      <p:ext uri="{BB962C8B-B14F-4D97-AF65-F5344CB8AC3E}">
        <p14:creationId xmlns:p14="http://schemas.microsoft.com/office/powerpoint/2010/main" val="2649990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D1F15F-611B-9F4A-98FA-035A9FA8C219}"/>
              </a:ext>
            </a:extLst>
          </p:cNvPr>
          <p:cNvSpPr>
            <a:spLocks noGrp="1"/>
          </p:cNvSpPr>
          <p:nvPr>
            <p:ph type="title"/>
          </p:nvPr>
        </p:nvSpPr>
        <p:spPr>
          <a:xfrm>
            <a:off x="646111" y="274320"/>
            <a:ext cx="9404723" cy="878541"/>
          </a:xfrm>
        </p:spPr>
        <p:txBody>
          <a:bodyPr/>
          <a:lstStyle/>
          <a:p>
            <a:r>
              <a:rPr lang="de-DE" b="1" dirty="0">
                <a:solidFill>
                  <a:srgbClr val="FFC000"/>
                </a:solidFill>
              </a:rPr>
              <a:t>Ideen für die Praxis:</a:t>
            </a:r>
          </a:p>
        </p:txBody>
      </p:sp>
      <p:sp>
        <p:nvSpPr>
          <p:cNvPr id="3" name="Inhaltsplatzhalter 2">
            <a:extLst>
              <a:ext uri="{FF2B5EF4-FFF2-40B4-BE49-F238E27FC236}">
                <a16:creationId xmlns:a16="http://schemas.microsoft.com/office/drawing/2014/main" id="{D6E782C8-F684-164A-9780-E57E75D5A80C}"/>
              </a:ext>
            </a:extLst>
          </p:cNvPr>
          <p:cNvSpPr>
            <a:spLocks noGrp="1"/>
          </p:cNvSpPr>
          <p:nvPr>
            <p:ph idx="1"/>
          </p:nvPr>
        </p:nvSpPr>
        <p:spPr>
          <a:xfrm>
            <a:off x="0" y="1152861"/>
            <a:ext cx="11845159" cy="5705139"/>
          </a:xfrm>
        </p:spPr>
        <p:txBody>
          <a:bodyPr>
            <a:noAutofit/>
          </a:bodyPr>
          <a:lstStyle/>
          <a:p>
            <a:pPr marL="457200" lvl="1" indent="0">
              <a:buNone/>
            </a:pPr>
            <a:r>
              <a:rPr lang="de-DE" sz="3600" dirty="0"/>
              <a:t>1. </a:t>
            </a:r>
            <a:r>
              <a:rPr lang="de-DE" sz="3200" dirty="0"/>
              <a:t>Wir lassen uns von den Worten der Bibel leiten. </a:t>
            </a:r>
            <a:endParaRPr lang="de-DE" sz="3600" dirty="0"/>
          </a:p>
          <a:p>
            <a:pPr lvl="2"/>
            <a:r>
              <a:rPr lang="de-DE" sz="2800" dirty="0"/>
              <a:t>Jesus sagte „</a:t>
            </a:r>
            <a:r>
              <a:rPr lang="de-DE" sz="3200" b="1" dirty="0"/>
              <a:t>Was ihr getan habt einem von diesen meinen geringsten Brüdern, das habt ihr mir getan.“</a:t>
            </a:r>
            <a:r>
              <a:rPr lang="de-DE" sz="2800" dirty="0"/>
              <a:t> </a:t>
            </a:r>
          </a:p>
          <a:p>
            <a:pPr lvl="2"/>
            <a:r>
              <a:rPr lang="de-DE" sz="3200" dirty="0"/>
              <a:t>Das Beispiel des barmherzigen Samariters und Gebot der Nächstenliebe</a:t>
            </a:r>
          </a:p>
          <a:p>
            <a:pPr lvl="2"/>
            <a:r>
              <a:rPr lang="de-DE" sz="3200" dirty="0"/>
              <a:t>Sprüche 31,8f: </a:t>
            </a:r>
            <a:r>
              <a:rPr lang="de-DE" sz="3200" b="1" i="1" dirty="0"/>
              <a:t>Tu deinen Mund auf für die Stummen und für die Sache aller, die verlassen sind. Tu deinen Mund auf und richte in Gerechtigkeit und schaffe Recht dem Elenden und Armen.</a:t>
            </a:r>
            <a:endParaRPr lang="de-DE" sz="3200" dirty="0"/>
          </a:p>
        </p:txBody>
      </p:sp>
    </p:spTree>
    <p:extLst>
      <p:ext uri="{BB962C8B-B14F-4D97-AF65-F5344CB8AC3E}">
        <p14:creationId xmlns:p14="http://schemas.microsoft.com/office/powerpoint/2010/main" val="423940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7">
            <a:extLst>
              <a:ext uri="{FF2B5EF4-FFF2-40B4-BE49-F238E27FC236}">
                <a16:creationId xmlns:a16="http://schemas.microsoft.com/office/drawing/2014/main" id="{F655C334-3C52-EF48-AE54-A9D31FC9CE0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024487" y="1937256"/>
            <a:ext cx="6287847" cy="4195762"/>
          </a:xfrm>
        </p:spPr>
      </p:pic>
      <p:sp>
        <p:nvSpPr>
          <p:cNvPr id="4" name="Titel 1">
            <a:extLst>
              <a:ext uri="{FF2B5EF4-FFF2-40B4-BE49-F238E27FC236}">
                <a16:creationId xmlns:a16="http://schemas.microsoft.com/office/drawing/2014/main" id="{53722A80-65C5-BB47-9DD1-2E856A5A9E97}"/>
              </a:ext>
            </a:extLst>
          </p:cNvPr>
          <p:cNvSpPr>
            <a:spLocks noGrp="1"/>
          </p:cNvSpPr>
          <p:nvPr>
            <p:ph type="title"/>
          </p:nvPr>
        </p:nvSpPr>
        <p:spPr/>
        <p:txBody>
          <a:bodyPr/>
          <a:lstStyle/>
          <a:p>
            <a:r>
              <a:rPr lang="de-DE" b="1" dirty="0">
                <a:solidFill>
                  <a:srgbClr val="FFC000"/>
                </a:solidFill>
              </a:rPr>
              <a:t>Ideen für die Praxis:</a:t>
            </a:r>
          </a:p>
        </p:txBody>
      </p:sp>
      <p:sp>
        <p:nvSpPr>
          <p:cNvPr id="9" name="Rechteck 8">
            <a:extLst>
              <a:ext uri="{FF2B5EF4-FFF2-40B4-BE49-F238E27FC236}">
                <a16:creationId xmlns:a16="http://schemas.microsoft.com/office/drawing/2014/main" id="{2C3F0D77-3D63-7244-B354-0B871D1C2176}"/>
              </a:ext>
            </a:extLst>
          </p:cNvPr>
          <p:cNvSpPr/>
          <p:nvPr/>
        </p:nvSpPr>
        <p:spPr>
          <a:xfrm>
            <a:off x="738433" y="1629778"/>
            <a:ext cx="4286054" cy="3170099"/>
          </a:xfrm>
          <a:prstGeom prst="rect">
            <a:avLst/>
          </a:prstGeom>
        </p:spPr>
        <p:txBody>
          <a:bodyPr wrap="square">
            <a:spAutoFit/>
          </a:bodyPr>
          <a:lstStyle/>
          <a:p>
            <a:r>
              <a:rPr lang="de-DE" sz="4000" dirty="0">
                <a:latin typeface="Book Antiqua" panose="02040602050305030304" pitchFamily="18" charset="0"/>
                <a:ea typeface="Times New Roman" panose="02020603050405020304" pitchFamily="18" charset="0"/>
                <a:cs typeface="Times New Roman" panose="02020603050405020304" pitchFamily="18" charset="0"/>
              </a:rPr>
              <a:t>2. Ab heute eine Schwimmweste gegen das Vergessen in unserer Kirche </a:t>
            </a:r>
            <a:endParaRPr lang="de-DE" sz="4000" dirty="0"/>
          </a:p>
        </p:txBody>
      </p:sp>
    </p:spTree>
    <p:extLst>
      <p:ext uri="{BB962C8B-B14F-4D97-AF65-F5344CB8AC3E}">
        <p14:creationId xmlns:p14="http://schemas.microsoft.com/office/powerpoint/2010/main" val="3189054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2AB8E4E-E2D8-1048-A14A-5C902D48697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686476" y="4853"/>
            <a:ext cx="4860757" cy="6878585"/>
          </a:xfrm>
          <a:solidFill>
            <a:schemeClr val="tx1"/>
          </a:solidFill>
        </p:spPr>
      </p:pic>
    </p:spTree>
    <p:extLst>
      <p:ext uri="{BB962C8B-B14F-4D97-AF65-F5344CB8AC3E}">
        <p14:creationId xmlns:p14="http://schemas.microsoft.com/office/powerpoint/2010/main" val="2946042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F9B9061-F8E5-344B-99E6-BD3C1AA83DC0}"/>
              </a:ext>
            </a:extLst>
          </p:cNvPr>
          <p:cNvSpPr>
            <a:spLocks noGrp="1"/>
          </p:cNvSpPr>
          <p:nvPr>
            <p:ph idx="1"/>
          </p:nvPr>
        </p:nvSpPr>
        <p:spPr>
          <a:xfrm>
            <a:off x="1104293" y="1331259"/>
            <a:ext cx="8946541" cy="5526741"/>
          </a:xfrm>
        </p:spPr>
        <p:txBody>
          <a:bodyPr>
            <a:normAutofit/>
          </a:bodyPr>
          <a:lstStyle/>
          <a:p>
            <a:pPr marL="0" indent="0">
              <a:buNone/>
            </a:pPr>
            <a:r>
              <a:rPr lang="de-DE" sz="4800" dirty="0"/>
              <a:t>3. Bleiben Sie informiert</a:t>
            </a:r>
          </a:p>
          <a:p>
            <a:pPr lvl="2"/>
            <a:r>
              <a:rPr lang="de-DE" sz="4000" dirty="0"/>
              <a:t>UNHCR</a:t>
            </a:r>
          </a:p>
          <a:p>
            <a:pPr lvl="2"/>
            <a:r>
              <a:rPr lang="en-US" sz="4000" dirty="0"/>
              <a:t>Int. Org. of Migration – IOM</a:t>
            </a:r>
            <a:endParaRPr lang="de-DE" sz="4000" dirty="0"/>
          </a:p>
          <a:p>
            <a:pPr lvl="2"/>
            <a:r>
              <a:rPr lang="en-US" sz="4000" dirty="0" err="1"/>
              <a:t>Ärzte</a:t>
            </a:r>
            <a:r>
              <a:rPr lang="en-US" sz="4000" dirty="0"/>
              <a:t> </a:t>
            </a:r>
            <a:r>
              <a:rPr lang="en-US" sz="4000" dirty="0" err="1"/>
              <a:t>ohne</a:t>
            </a:r>
            <a:r>
              <a:rPr lang="en-US" sz="4000" dirty="0"/>
              <a:t> </a:t>
            </a:r>
            <a:r>
              <a:rPr lang="en-US" sz="4000" dirty="0" err="1"/>
              <a:t>Grenzen</a:t>
            </a:r>
            <a:endParaRPr lang="de-DE" sz="4000" dirty="0"/>
          </a:p>
          <a:p>
            <a:pPr lvl="2"/>
            <a:r>
              <a:rPr lang="en-US" sz="4000" dirty="0"/>
              <a:t>Sea-Eye, Sea-Watch etc.</a:t>
            </a:r>
          </a:p>
          <a:p>
            <a:pPr marL="914400" lvl="2" indent="0">
              <a:buNone/>
            </a:pPr>
            <a:endParaRPr lang="de-DE" sz="4000" dirty="0"/>
          </a:p>
          <a:p>
            <a:pPr marL="0" indent="0">
              <a:buNone/>
            </a:pPr>
            <a:r>
              <a:rPr lang="de-DE" sz="4800" dirty="0"/>
              <a:t>4. Finanzielle Unterstützung</a:t>
            </a:r>
          </a:p>
        </p:txBody>
      </p:sp>
      <p:sp>
        <p:nvSpPr>
          <p:cNvPr id="4" name="Titel 1">
            <a:extLst>
              <a:ext uri="{FF2B5EF4-FFF2-40B4-BE49-F238E27FC236}">
                <a16:creationId xmlns:a16="http://schemas.microsoft.com/office/drawing/2014/main" id="{623C1FCC-0362-1A49-980F-38AFF7DA197F}"/>
              </a:ext>
            </a:extLst>
          </p:cNvPr>
          <p:cNvSpPr>
            <a:spLocks noGrp="1"/>
          </p:cNvSpPr>
          <p:nvPr>
            <p:ph type="title"/>
          </p:nvPr>
        </p:nvSpPr>
        <p:spPr>
          <a:xfrm>
            <a:off x="646111" y="452718"/>
            <a:ext cx="9404723" cy="1400530"/>
          </a:xfrm>
        </p:spPr>
        <p:txBody>
          <a:bodyPr/>
          <a:lstStyle/>
          <a:p>
            <a:r>
              <a:rPr lang="de-DE" b="1" dirty="0">
                <a:solidFill>
                  <a:srgbClr val="FFC000"/>
                </a:solidFill>
              </a:rPr>
              <a:t>Ideen für die Praxis:</a:t>
            </a:r>
          </a:p>
        </p:txBody>
      </p:sp>
    </p:spTree>
    <p:extLst>
      <p:ext uri="{BB962C8B-B14F-4D97-AF65-F5344CB8AC3E}">
        <p14:creationId xmlns:p14="http://schemas.microsoft.com/office/powerpoint/2010/main" val="378412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6802FB-5A77-2D4E-BAF6-92A7E8C23DD1}"/>
              </a:ext>
            </a:extLst>
          </p:cNvPr>
          <p:cNvSpPr>
            <a:spLocks noGrp="1"/>
          </p:cNvSpPr>
          <p:nvPr>
            <p:ph idx="1"/>
          </p:nvPr>
        </p:nvSpPr>
        <p:spPr>
          <a:xfrm>
            <a:off x="1103312" y="2052918"/>
            <a:ext cx="10218280" cy="4195481"/>
          </a:xfrm>
        </p:spPr>
        <p:txBody>
          <a:bodyPr>
            <a:normAutofit/>
          </a:bodyPr>
          <a:lstStyle/>
          <a:p>
            <a:pPr marL="0" indent="0">
              <a:buNone/>
            </a:pPr>
            <a:r>
              <a:rPr lang="de-DE" sz="4400" b="1" dirty="0"/>
              <a:t>5. Seien Sie Anwälte für die, die keine Stimme haben </a:t>
            </a:r>
            <a:r>
              <a:rPr lang="de-DE" sz="4400" b="1" dirty="0">
                <a:sym typeface="Wingdings" pitchFamily="2" charset="2"/>
              </a:rPr>
              <a:t> Sprüche 31,8</a:t>
            </a:r>
            <a:endParaRPr lang="de-DE" sz="4400" b="1" dirty="0"/>
          </a:p>
          <a:p>
            <a:pPr marL="0" indent="0">
              <a:buNone/>
            </a:pPr>
            <a:endParaRPr lang="de-DE" sz="4400" b="1" dirty="0"/>
          </a:p>
          <a:p>
            <a:pPr marL="0" indent="0">
              <a:buNone/>
            </a:pPr>
            <a:r>
              <a:rPr lang="de-DE" sz="4400" b="1" dirty="0"/>
              <a:t>6. Beten Sie für Retter und Gerettete und beten sie für offene Häfen. </a:t>
            </a:r>
          </a:p>
        </p:txBody>
      </p:sp>
      <p:sp>
        <p:nvSpPr>
          <p:cNvPr id="4" name="Titel 1">
            <a:extLst>
              <a:ext uri="{FF2B5EF4-FFF2-40B4-BE49-F238E27FC236}">
                <a16:creationId xmlns:a16="http://schemas.microsoft.com/office/drawing/2014/main" id="{BA64B740-CA44-E147-97CF-B3862DC6012B}"/>
              </a:ext>
            </a:extLst>
          </p:cNvPr>
          <p:cNvSpPr>
            <a:spLocks noGrp="1"/>
          </p:cNvSpPr>
          <p:nvPr>
            <p:ph type="title"/>
          </p:nvPr>
        </p:nvSpPr>
        <p:spPr>
          <a:xfrm>
            <a:off x="646111" y="452718"/>
            <a:ext cx="9404723" cy="1400530"/>
          </a:xfrm>
        </p:spPr>
        <p:txBody>
          <a:bodyPr/>
          <a:lstStyle/>
          <a:p>
            <a:r>
              <a:rPr lang="de-DE" b="1" dirty="0">
                <a:solidFill>
                  <a:srgbClr val="FFC000"/>
                </a:solidFill>
              </a:rPr>
              <a:t>Ideen für die Praxis:</a:t>
            </a:r>
          </a:p>
        </p:txBody>
      </p:sp>
    </p:spTree>
    <p:extLst>
      <p:ext uri="{BB962C8B-B14F-4D97-AF65-F5344CB8AC3E}">
        <p14:creationId xmlns:p14="http://schemas.microsoft.com/office/powerpoint/2010/main" val="313434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8F6B741-A925-6140-871C-35FD8C073396}"/>
              </a:ext>
            </a:extLst>
          </p:cNvPr>
          <p:cNvSpPr>
            <a:spLocks noGrp="1"/>
          </p:cNvSpPr>
          <p:nvPr>
            <p:ph idx="1"/>
          </p:nvPr>
        </p:nvSpPr>
        <p:spPr>
          <a:xfrm>
            <a:off x="1184823" y="1204506"/>
            <a:ext cx="9822354" cy="4195481"/>
          </a:xfrm>
        </p:spPr>
        <p:txBody>
          <a:bodyPr>
            <a:normAutofit/>
          </a:bodyPr>
          <a:lstStyle/>
          <a:p>
            <a:pPr marL="0" indent="0">
              <a:buNone/>
            </a:pPr>
            <a:r>
              <a:rPr lang="de-DE" sz="3600" b="1" dirty="0"/>
              <a:t>Und so geht hin und verkündet das Leben,</a:t>
            </a:r>
            <a:endParaRPr lang="de-DE" sz="3600" dirty="0"/>
          </a:p>
          <a:p>
            <a:pPr marL="0" indent="0">
              <a:buNone/>
            </a:pPr>
            <a:r>
              <a:rPr lang="de-DE" sz="3600" b="1" dirty="0"/>
              <a:t>bleibt wach für die Not dieser Welt,</a:t>
            </a:r>
            <a:endParaRPr lang="de-DE" sz="3600" dirty="0"/>
          </a:p>
          <a:p>
            <a:pPr marL="0" indent="0">
              <a:buNone/>
            </a:pPr>
            <a:r>
              <a:rPr lang="de-DE" sz="3600" b="1" dirty="0"/>
              <a:t>seid furchtlos in Taten und Worten,</a:t>
            </a:r>
            <a:endParaRPr lang="de-DE" sz="3600" dirty="0"/>
          </a:p>
          <a:p>
            <a:pPr marL="0" indent="0">
              <a:buNone/>
            </a:pPr>
            <a:r>
              <a:rPr lang="de-DE" sz="3600" b="1" dirty="0"/>
              <a:t>und verschweigt nicht, </a:t>
            </a:r>
          </a:p>
          <a:p>
            <a:pPr marL="0" indent="0">
              <a:buNone/>
            </a:pPr>
            <a:r>
              <a:rPr lang="de-DE" sz="3600" b="1" dirty="0"/>
              <a:t>was Christus Euch sagt.</a:t>
            </a:r>
            <a:endParaRPr lang="de-DE" sz="3600" dirty="0"/>
          </a:p>
          <a:p>
            <a:pPr marL="0" indent="0">
              <a:buNone/>
            </a:pPr>
            <a:r>
              <a:rPr lang="de-DE" sz="3600" b="1" dirty="0"/>
              <a:t>Amen.</a:t>
            </a:r>
            <a:endParaRPr lang="de-DE" sz="3600" dirty="0"/>
          </a:p>
          <a:p>
            <a:endParaRPr lang="de-DE" sz="3600" dirty="0"/>
          </a:p>
        </p:txBody>
      </p:sp>
      <p:pic>
        <p:nvPicPr>
          <p:cNvPr id="4" name="Grafik 3">
            <a:extLst>
              <a:ext uri="{FF2B5EF4-FFF2-40B4-BE49-F238E27FC236}">
                <a16:creationId xmlns:a16="http://schemas.microsoft.com/office/drawing/2014/main" id="{7F631BCD-EF23-584F-9EF3-A52080A81C3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51629" y="3302246"/>
            <a:ext cx="5126610" cy="3417740"/>
          </a:xfrm>
          <a:prstGeom prst="ellipse">
            <a:avLst/>
          </a:prstGeom>
          <a:ln>
            <a:noFill/>
          </a:ln>
          <a:effectLst>
            <a:softEdge rad="112500"/>
          </a:effectLst>
        </p:spPr>
      </p:pic>
    </p:spTree>
    <p:extLst>
      <p:ext uri="{BB962C8B-B14F-4D97-AF65-F5344CB8AC3E}">
        <p14:creationId xmlns:p14="http://schemas.microsoft.com/office/powerpoint/2010/main" val="38961364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0</TotalTime>
  <Words>556</Words>
  <Application>Microsoft Macintosh PowerPoint</Application>
  <PresentationFormat>Breitbild</PresentationFormat>
  <Paragraphs>71</Paragraphs>
  <Slides>32</Slides>
  <Notes>0</Notes>
  <HiddenSlides>0</HiddenSlides>
  <MMClips>1</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32</vt:i4>
      </vt:variant>
    </vt:vector>
  </HeadingPairs>
  <TitlesOfParts>
    <vt:vector size="37" baseType="lpstr">
      <vt:lpstr>Arial</vt:lpstr>
      <vt:lpstr>Book Antiqua</vt:lpstr>
      <vt:lpstr>Century Gothic</vt:lpstr>
      <vt:lpstr>Wingdings 3</vt:lpstr>
      <vt:lpstr>Ion</vt:lpstr>
      <vt:lpstr>Ein Platz frei…           in unserer Kirche! </vt:lpstr>
      <vt:lpstr>Sie erinnern sich noch?   2. Sept. 2015</vt:lpstr>
      <vt:lpstr>Okt. 2013 - Lampedusa</vt:lpstr>
      <vt:lpstr>Ärzte ohne Grenzen am 05.08.2019</vt:lpstr>
      <vt:lpstr>PowerPoint-Präsentation</vt:lpstr>
      <vt:lpstr>PowerPoint-Präsentation</vt:lpstr>
      <vt:lpstr>PowerPoint-Präsentation</vt:lpstr>
      <vt:lpstr>PowerPoint-Präsentation</vt:lpstr>
      <vt:lpstr>PowerPoint-Präsentation</vt:lpstr>
      <vt:lpstr>Hauptrouten durch Afrika – Ein Milliardengeschäft</vt:lpstr>
      <vt:lpstr>Und Europa schottet sich immer weiter ab</vt:lpstr>
      <vt:lpstr>Festung Europa?</vt:lpstr>
      <vt:lpstr>Wir haben kein Migrationsproblem, sondern ein Kapitalismus-Problem.</vt:lpstr>
      <vt:lpstr>Unsere rechtsstaatlichen Prinzipien</vt:lpstr>
      <vt:lpstr>Am 14.08.2019</vt:lpstr>
      <vt:lpstr>PowerPoint-Präsentation</vt:lpstr>
      <vt:lpstr>Das Evangelium für heute:</vt:lpstr>
      <vt:lpstr>Lied EG 604  Wo ein Mensch Vertrauen gibt </vt:lpstr>
      <vt:lpstr>Unfallflucht</vt:lpstr>
      <vt:lpstr>Unterlassene Hilfeleistung  </vt:lpstr>
      <vt:lpstr>PowerPoint-Präsentation</vt:lpstr>
      <vt:lpstr>Seenotrettung</vt:lpstr>
      <vt:lpstr>Seenotrettung ist Pflicht, da sind sich alle einig, aber die Aufnahme in einen Hafen ist für einen Staat keine Pflicht. </vt:lpstr>
      <vt:lpstr>PowerPoint-Präsentation</vt:lpstr>
      <vt:lpstr>Am 14.08.2019</vt:lpstr>
      <vt:lpstr>“Man lässt keine Menschen ertrinken. Punkt.“ Pastorin Sandra Bils auf dem Kirchentag 2019</vt:lpstr>
      <vt:lpstr>Ideen für die Praxis:</vt:lpstr>
      <vt:lpstr>Ideen für die Praxis:</vt:lpstr>
      <vt:lpstr>PowerPoint-Präsentation</vt:lpstr>
      <vt:lpstr>Ideen für die Praxis:</vt:lpstr>
      <vt:lpstr>Ideen für die Praxis:</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Microsoft Office User</dc:creator>
  <cp:keywords/>
  <dc:description/>
  <cp:lastModifiedBy>Microsoft Office User</cp:lastModifiedBy>
  <cp:revision>29</cp:revision>
  <cp:lastPrinted>2019-08-26T06:39:59Z</cp:lastPrinted>
  <dcterms:created xsi:type="dcterms:W3CDTF">2019-08-15T12:26:42Z</dcterms:created>
  <dcterms:modified xsi:type="dcterms:W3CDTF">2019-08-26T06:42:34Z</dcterms:modified>
  <cp:category/>
</cp:coreProperties>
</file>